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60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8EB149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6" autoAdjust="0"/>
    <p:restoredTop sz="86381" autoAdjust="0"/>
  </p:normalViewPr>
  <p:slideViewPr>
    <p:cSldViewPr>
      <p:cViewPr>
        <p:scale>
          <a:sx n="100" d="100"/>
          <a:sy n="100" d="100"/>
        </p:scale>
        <p:origin x="126" y="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13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9D12D3-A19D-4F8D-8F75-34757357E8DD}" type="datetimeFigureOut">
              <a:rPr lang="ru-RU"/>
              <a:pPr>
                <a:defRPr/>
              </a:pPr>
              <a:t>14.12.2009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943ADC-9EB3-4F17-849D-88459099E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43ADC-9EB3-4F17-849D-88459099E6E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9" name="Скругленный прямоугольник 8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0" name="Скругленный прямоугольник 9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643188" y="1855788"/>
            <a:ext cx="61436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100" dirty="0">
                <a:solidFill>
                  <a:schemeClr val="bg1"/>
                </a:solidFill>
                <a:latin typeface="+mn-lt"/>
              </a:rPr>
              <a:t>Управляя технологиями, приближаем будущее!</a:t>
            </a:r>
          </a:p>
        </p:txBody>
      </p:sp>
      <p:pic>
        <p:nvPicPr>
          <p:cNvPr id="16" name="Рисунок 45" descr="4CIO_Logo_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8572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 userDrawn="1"/>
        </p:nvSpPr>
        <p:spPr>
          <a:xfrm>
            <a:off x="2643188" y="2273300"/>
            <a:ext cx="33575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www.4cio.ru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71736" y="1142984"/>
            <a:ext cx="6357982" cy="714380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4CIO-Logo_new_club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428625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0" y="1571612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chemeClr val="accent1">
                    <a:lumMod val="50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928694"/>
          </a:xfrm>
        </p:spPr>
        <p:txBody>
          <a:bodyPr/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AF97E628-985A-4743-8A49-75832B6876F7}" type="datetimeFigureOut">
              <a:rPr lang="ru-RU"/>
              <a:pPr>
                <a:defRPr/>
              </a:pPr>
              <a:t>14.12.2009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383B7B40-0641-46C9-B868-9EACC7665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7C34F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7C34F"/>
        </a:buClr>
        <a:buFont typeface="Georgia" pitchFamily="18" charset="0"/>
        <a:buChar char="▫"/>
        <a:defRPr sz="2000" kern="1200">
          <a:solidFill>
            <a:srgbClr val="A7C34F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7554" y="1785926"/>
            <a:ext cx="5390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Управляя технологиями, приближаем будущее!</a:t>
            </a:r>
          </a:p>
        </p:txBody>
      </p:sp>
      <p:pic>
        <p:nvPicPr>
          <p:cNvPr id="1026" name="Picture 2" descr="E:\Работа\4CIO\Logotypes\4CIO_Logo_2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2071702" cy="207170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6"/>
            <a:ext cx="9143999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14678" y="285728"/>
            <a:ext cx="5072098" cy="714380"/>
          </a:xfrm>
        </p:spPr>
        <p:txBody>
          <a:bodyPr/>
          <a:lstStyle/>
          <a:p>
            <a:r>
              <a:rPr lang="ru-RU" dirty="0" smtClean="0"/>
              <a:t>ИТ Ассамблея 2009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85800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cs typeface="Times New Roman" pitchFamily="18" charset="0"/>
              </a:rPr>
              <a:t>ИТ </a:t>
            </a:r>
            <a:r>
              <a:rPr lang="ru-RU" sz="3600" dirty="0" smtClean="0">
                <a:cs typeface="Times New Roman" pitchFamily="18" charset="0"/>
              </a:rPr>
              <a:t>Биеннали2008</a:t>
            </a:r>
            <a:r>
              <a:rPr lang="ru-RU" sz="3600" dirty="0" smtClean="0">
                <a:cs typeface="Times New Roman" pitchFamily="18" charset="0"/>
              </a:rPr>
              <a:t>. Мнения 2008.</a:t>
            </a:r>
            <a:endParaRPr lang="ru-RU" sz="3600" b="1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500042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785926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rgbClr val="6600CC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785926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2071678"/>
            <a:ext cx="8501063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Борис Нуралиев</a:t>
            </a:r>
            <a:r>
              <a:rPr lang="ru-RU" sz="3200" dirty="0" smtClean="0">
                <a:latin typeface="+mn-lt"/>
              </a:rPr>
              <a:t>, </a:t>
            </a:r>
            <a:r>
              <a:rPr lang="ru-RU" sz="3200" dirty="0" smtClean="0">
                <a:latin typeface="+mn-lt"/>
              </a:rPr>
              <a:t>1С:</a:t>
            </a:r>
          </a:p>
          <a:p>
            <a:pPr>
              <a:buClr>
                <a:schemeClr val="tx2"/>
              </a:buClr>
              <a:defRPr/>
            </a:pPr>
            <a:r>
              <a:rPr lang="ru-RU" sz="3200" dirty="0" smtClean="0">
                <a:latin typeface="+mn-lt"/>
              </a:rPr>
              <a:t>Все </a:t>
            </a:r>
            <a:r>
              <a:rPr lang="ru-RU" sz="3200" dirty="0" smtClean="0">
                <a:latin typeface="+mn-lt"/>
              </a:rPr>
              <a:t>вернется через год или два, на обычный уровень. Возможно, будет период ухудшения, примерно </a:t>
            </a:r>
            <a:r>
              <a:rPr lang="ru-RU" sz="3200" dirty="0" smtClean="0">
                <a:latin typeface="+mn-lt"/>
              </a:rPr>
              <a:t>полгода.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Роберт Фариш</a:t>
            </a:r>
            <a:r>
              <a:rPr lang="ru-RU" sz="3200" dirty="0" smtClean="0">
                <a:latin typeface="+mn-lt"/>
              </a:rPr>
              <a:t>, </a:t>
            </a:r>
            <a:r>
              <a:rPr lang="en-US" sz="3200" dirty="0" smtClean="0">
                <a:latin typeface="+mn-lt"/>
              </a:rPr>
              <a:t>IDC</a:t>
            </a:r>
            <a:r>
              <a:rPr lang="ru-RU" sz="3200" dirty="0" smtClean="0">
                <a:latin typeface="+mn-lt"/>
              </a:rPr>
              <a:t>:</a:t>
            </a:r>
          </a:p>
          <a:p>
            <a:pPr>
              <a:buClr>
                <a:schemeClr val="tx2"/>
              </a:buClr>
              <a:defRPr/>
            </a:pPr>
            <a:r>
              <a:rPr lang="ru-RU" sz="3200" dirty="0" smtClean="0">
                <a:latin typeface="+mn-lt"/>
              </a:rPr>
              <a:t>После </a:t>
            </a:r>
            <a:r>
              <a:rPr lang="ru-RU" sz="3200" dirty="0" smtClean="0">
                <a:latin typeface="+mn-lt"/>
              </a:rPr>
              <a:t>кризиса ИТ станет очень сильной. Эффективность ИТ станет основным и большим </a:t>
            </a:r>
            <a:r>
              <a:rPr lang="ru-RU" sz="3200" dirty="0" smtClean="0">
                <a:latin typeface="+mn-lt"/>
              </a:rPr>
              <a:t>вопросом.</a:t>
            </a:r>
          </a:p>
        </p:txBody>
      </p:sp>
      <p:pic>
        <p:nvPicPr>
          <p:cNvPr id="5127" name="Picture 7" descr="E:\Работа\4CIO\Image\1thi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9144000" cy="85723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714488"/>
            <a:ext cx="7072330" cy="141288"/>
          </a:xfrm>
          <a:prstGeom prst="line">
            <a:avLst/>
          </a:prstGeom>
          <a:ln w="10795">
            <a:gradFill>
              <a:gsLst>
                <a:gs pos="10000">
                  <a:srgbClr val="FFFF00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85800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cs typeface="Times New Roman" pitchFamily="18" charset="0"/>
              </a:rPr>
              <a:t>ИТ </a:t>
            </a:r>
            <a:r>
              <a:rPr lang="ru-RU" sz="3600" dirty="0" smtClean="0">
                <a:cs typeface="Times New Roman" pitchFamily="18" charset="0"/>
              </a:rPr>
              <a:t>Биеннали2008</a:t>
            </a:r>
            <a:r>
              <a:rPr lang="ru-RU" sz="3600" dirty="0" smtClean="0">
                <a:cs typeface="Times New Roman" pitchFamily="18" charset="0"/>
              </a:rPr>
              <a:t>. Мнения 2008.</a:t>
            </a:r>
            <a:endParaRPr lang="ru-RU" sz="3600" b="1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500042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785926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rgbClr val="6600CC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785926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2071678"/>
            <a:ext cx="8501063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Александр Горин</a:t>
            </a:r>
            <a:r>
              <a:rPr lang="ru-RU" sz="3200" dirty="0" smtClean="0">
                <a:latin typeface="+mn-lt"/>
              </a:rPr>
              <a:t>, </a:t>
            </a:r>
            <a:r>
              <a:rPr lang="en-US" sz="3200" dirty="0" smtClean="0">
                <a:latin typeface="+mn-lt"/>
              </a:rPr>
              <a:t>Accenture</a:t>
            </a:r>
            <a:r>
              <a:rPr lang="ru-RU" sz="3200" dirty="0" smtClean="0">
                <a:latin typeface="+mn-lt"/>
              </a:rPr>
              <a:t>:</a:t>
            </a:r>
            <a:endParaRPr lang="ru-RU" sz="3200" dirty="0" smtClean="0">
              <a:latin typeface="+mn-lt"/>
            </a:endParaRPr>
          </a:p>
          <a:p>
            <a:pPr>
              <a:buClr>
                <a:schemeClr val="tx2"/>
              </a:buClr>
              <a:defRPr/>
            </a:pPr>
            <a:r>
              <a:rPr lang="ru-RU" sz="3200" dirty="0" smtClean="0">
                <a:latin typeface="+mn-lt"/>
              </a:rPr>
              <a:t>Нужно максимально уходить в регионы, там дешевле обслуживание сотрудники и т.д. </a:t>
            </a:r>
            <a:r>
              <a:rPr lang="ru-RU" sz="3200" dirty="0" smtClean="0">
                <a:latin typeface="+mn-lt"/>
              </a:rPr>
              <a:t>И нам хорошо и региона </a:t>
            </a:r>
            <a:r>
              <a:rPr lang="ru-RU" sz="3200" dirty="0" smtClean="0">
                <a:latin typeface="+mn-lt"/>
              </a:rPr>
              <a:t>поднимем.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Тагир Яппаров</a:t>
            </a:r>
            <a:r>
              <a:rPr lang="ru-RU" sz="3200" dirty="0" smtClean="0">
                <a:latin typeface="+mn-lt"/>
              </a:rPr>
              <a:t>, </a:t>
            </a:r>
            <a:r>
              <a:rPr lang="ru-RU" sz="3200" dirty="0" err="1" smtClean="0">
                <a:latin typeface="+mn-lt"/>
              </a:rPr>
              <a:t>АйТи</a:t>
            </a:r>
            <a:r>
              <a:rPr lang="ru-RU" sz="3200" dirty="0" smtClean="0">
                <a:latin typeface="+mn-lt"/>
              </a:rPr>
              <a:t>:</a:t>
            </a:r>
          </a:p>
          <a:p>
            <a:pPr>
              <a:buClr>
                <a:schemeClr val="tx2"/>
              </a:buClr>
              <a:defRPr/>
            </a:pPr>
            <a:r>
              <a:rPr lang="ru-RU" sz="3200" dirty="0" smtClean="0">
                <a:latin typeface="+mn-lt"/>
              </a:rPr>
              <a:t>Первые </a:t>
            </a:r>
            <a:r>
              <a:rPr lang="ru-RU" sz="3200" dirty="0" smtClean="0">
                <a:latin typeface="+mn-lt"/>
              </a:rPr>
              <a:t>два квартала станут, кварталами </a:t>
            </a:r>
            <a:r>
              <a:rPr lang="ru-RU" sz="3200" dirty="0" err="1" smtClean="0">
                <a:latin typeface="+mn-lt"/>
              </a:rPr>
              <a:t>пересмотрения</a:t>
            </a:r>
            <a:r>
              <a:rPr lang="ru-RU" sz="3200" dirty="0" smtClean="0">
                <a:latin typeface="+mn-lt"/>
              </a:rPr>
              <a:t> решений. </a:t>
            </a:r>
            <a:r>
              <a:rPr lang="ru-RU" sz="3200" dirty="0" smtClean="0">
                <a:latin typeface="+mn-lt"/>
              </a:rPr>
              <a:t>Запустят проекты, которые </a:t>
            </a:r>
            <a:r>
              <a:rPr lang="ru-RU" sz="3200" dirty="0" smtClean="0">
                <a:latin typeface="+mn-lt"/>
              </a:rPr>
              <a:t>остановили.</a:t>
            </a:r>
          </a:p>
        </p:txBody>
      </p:sp>
      <p:pic>
        <p:nvPicPr>
          <p:cNvPr id="5127" name="Picture 7" descr="E:\Работа\4CIO\Image\1thi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9144000" cy="85723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714488"/>
            <a:ext cx="7072330" cy="141288"/>
          </a:xfrm>
          <a:prstGeom prst="line">
            <a:avLst/>
          </a:prstGeom>
          <a:ln w="10795">
            <a:gradFill>
              <a:gsLst>
                <a:gs pos="10000">
                  <a:srgbClr val="FFFF00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85800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cs typeface="Times New Roman" pitchFamily="18" charset="0"/>
              </a:rPr>
              <a:t>ИТ </a:t>
            </a:r>
            <a:r>
              <a:rPr lang="ru-RU" sz="3600" dirty="0" smtClean="0">
                <a:cs typeface="Times New Roman" pitchFamily="18" charset="0"/>
              </a:rPr>
              <a:t>Биеннали2008</a:t>
            </a:r>
            <a:r>
              <a:rPr lang="ru-RU" sz="3600" dirty="0" smtClean="0">
                <a:cs typeface="Times New Roman" pitchFamily="18" charset="0"/>
              </a:rPr>
              <a:t>. Мнения 2008.</a:t>
            </a:r>
            <a:endParaRPr lang="ru-RU" sz="3600" b="1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500042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785926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rgbClr val="6600CC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785926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2071678"/>
            <a:ext cx="8501063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Екатерина Воропаева</a:t>
            </a:r>
            <a:r>
              <a:rPr lang="ru-RU" sz="3200" dirty="0" smtClean="0">
                <a:latin typeface="+mn-lt"/>
              </a:rPr>
              <a:t>, </a:t>
            </a:r>
            <a:r>
              <a:rPr lang="en-US" sz="3200" dirty="0" smtClean="0">
                <a:latin typeface="+mn-lt"/>
              </a:rPr>
              <a:t>GMCS</a:t>
            </a:r>
            <a:r>
              <a:rPr lang="ru-RU" sz="3200" dirty="0" smtClean="0">
                <a:latin typeface="+mn-lt"/>
              </a:rPr>
              <a:t>:</a:t>
            </a:r>
          </a:p>
          <a:p>
            <a:pPr>
              <a:buClr>
                <a:schemeClr val="tx2"/>
              </a:buClr>
              <a:defRPr/>
            </a:pPr>
            <a:r>
              <a:rPr lang="ru-RU" sz="3200" dirty="0" smtClean="0">
                <a:latin typeface="+mn-lt"/>
              </a:rPr>
              <a:t>Руководители </a:t>
            </a:r>
            <a:r>
              <a:rPr lang="ru-RU" sz="3200" dirty="0" smtClean="0">
                <a:latin typeface="+mn-lt"/>
              </a:rPr>
              <a:t>думают, что крупные проекты надо внедрять в 2009 году. </a:t>
            </a:r>
            <a:r>
              <a:rPr lang="ru-RU" sz="3200" dirty="0" smtClean="0">
                <a:latin typeface="+mn-lt"/>
              </a:rPr>
              <a:t>Кризис в ИТ компаниях начнется в феврале, марте, так как пока они работают на старых контактах. </a:t>
            </a:r>
            <a:r>
              <a:rPr lang="ru-RU" sz="3200" dirty="0" err="1" smtClean="0">
                <a:latin typeface="+mn-lt"/>
              </a:rPr>
              <a:t>Аутсорсинг</a:t>
            </a:r>
            <a:r>
              <a:rPr lang="ru-RU" sz="3200" dirty="0" smtClean="0">
                <a:latin typeface="+mn-lt"/>
              </a:rPr>
              <a:t> в кризис </a:t>
            </a:r>
            <a:r>
              <a:rPr lang="ru-RU" sz="3200" dirty="0" smtClean="0">
                <a:latin typeface="+mn-lt"/>
              </a:rPr>
              <a:t>умрет.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Владимир Новиков</a:t>
            </a:r>
            <a:r>
              <a:rPr lang="ru-RU" sz="3200" dirty="0" smtClean="0">
                <a:latin typeface="+mn-lt"/>
              </a:rPr>
              <a:t>, </a:t>
            </a:r>
            <a:r>
              <a:rPr lang="ru-RU" sz="3200" dirty="0" err="1" smtClean="0">
                <a:latin typeface="+mn-lt"/>
              </a:rPr>
              <a:t>Фуджитсу</a:t>
            </a:r>
            <a:r>
              <a:rPr lang="ru-RU" sz="3200" dirty="0" smtClean="0">
                <a:latin typeface="+mn-lt"/>
              </a:rPr>
              <a:t>:</a:t>
            </a:r>
          </a:p>
          <a:p>
            <a:pPr>
              <a:buClr>
                <a:schemeClr val="tx2"/>
              </a:buClr>
              <a:defRPr/>
            </a:pPr>
            <a:r>
              <a:rPr lang="ru-RU" sz="3200" dirty="0" smtClean="0">
                <a:latin typeface="+mn-lt"/>
              </a:rPr>
              <a:t>К </a:t>
            </a:r>
            <a:r>
              <a:rPr lang="ru-RU" sz="3200" dirty="0" smtClean="0">
                <a:latin typeface="+mn-lt"/>
              </a:rPr>
              <a:t>2012 году ИТ поставят под нетрадиционную модель. </a:t>
            </a:r>
            <a:r>
              <a:rPr lang="ru-RU" sz="3200" dirty="0" smtClean="0">
                <a:latin typeface="+mn-lt"/>
              </a:rPr>
              <a:t>А </a:t>
            </a:r>
            <a:r>
              <a:rPr lang="ru-RU" sz="3200" dirty="0" smtClean="0">
                <a:latin typeface="+mn-lt"/>
              </a:rPr>
              <a:t>инфраструктура будет, как </a:t>
            </a:r>
            <a:r>
              <a:rPr lang="ru-RU" sz="3200" dirty="0" smtClean="0">
                <a:latin typeface="+mn-lt"/>
              </a:rPr>
              <a:t>сервис.</a:t>
            </a:r>
          </a:p>
        </p:txBody>
      </p:sp>
      <p:pic>
        <p:nvPicPr>
          <p:cNvPr id="5127" name="Picture 7" descr="E:\Работа\4CIO\Image\1thi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9144000" cy="85723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714488"/>
            <a:ext cx="7072330" cy="141288"/>
          </a:xfrm>
          <a:prstGeom prst="line">
            <a:avLst/>
          </a:prstGeom>
          <a:ln w="10795">
            <a:gradFill>
              <a:gsLst>
                <a:gs pos="10000">
                  <a:srgbClr val="FFFF00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85800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cs typeface="Times New Roman" pitchFamily="18" charset="0"/>
              </a:rPr>
              <a:t>ИТ </a:t>
            </a:r>
            <a:r>
              <a:rPr lang="ru-RU" sz="3600" dirty="0" smtClean="0">
                <a:cs typeface="Times New Roman" pitchFamily="18" charset="0"/>
              </a:rPr>
              <a:t>Биеннали2008</a:t>
            </a:r>
            <a:r>
              <a:rPr lang="ru-RU" sz="3600" dirty="0" smtClean="0">
                <a:cs typeface="Times New Roman" pitchFamily="18" charset="0"/>
              </a:rPr>
              <a:t>. Мнения 2008.</a:t>
            </a:r>
            <a:endParaRPr lang="ru-RU" sz="3600" b="1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500042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785926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rgbClr val="6600CC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785926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2071678"/>
            <a:ext cx="8501063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Михаил Михайлов</a:t>
            </a:r>
            <a:r>
              <a:rPr lang="ru-RU" sz="3200" dirty="0" smtClean="0">
                <a:latin typeface="+mn-lt"/>
              </a:rPr>
              <a:t>, </a:t>
            </a:r>
            <a:r>
              <a:rPr lang="ru-RU" sz="3200" dirty="0" err="1" smtClean="0">
                <a:latin typeface="+mn-lt"/>
              </a:rPr>
              <a:t>Мечел</a:t>
            </a:r>
            <a:r>
              <a:rPr lang="ru-RU" sz="3200" dirty="0" smtClean="0">
                <a:latin typeface="+mn-lt"/>
              </a:rPr>
              <a:t>:</a:t>
            </a:r>
          </a:p>
          <a:p>
            <a:pPr>
              <a:buClr>
                <a:schemeClr val="tx2"/>
              </a:buClr>
              <a:defRPr/>
            </a:pPr>
            <a:r>
              <a:rPr lang="ru-RU" sz="3200" dirty="0" smtClean="0">
                <a:latin typeface="+mn-lt"/>
              </a:rPr>
              <a:t>Снизится стоимость на все замороженные проекты, </a:t>
            </a:r>
            <a:r>
              <a:rPr lang="ru-RU" sz="3200" dirty="0" smtClean="0">
                <a:latin typeface="+mn-lt"/>
              </a:rPr>
              <a:t>т.к. </a:t>
            </a:r>
            <a:r>
              <a:rPr lang="ru-RU" sz="3200" dirty="0" err="1" smtClean="0">
                <a:latin typeface="+mn-lt"/>
              </a:rPr>
              <a:t>вендоры</a:t>
            </a:r>
            <a:r>
              <a:rPr lang="ru-RU" sz="3200" dirty="0" smtClean="0">
                <a:latin typeface="+mn-lt"/>
              </a:rPr>
              <a:t> убавят аппетит, и состоится их </a:t>
            </a:r>
            <a:r>
              <a:rPr lang="ru-RU" sz="3200" dirty="0" smtClean="0">
                <a:latin typeface="+mn-lt"/>
              </a:rPr>
              <a:t>старт.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Сергей </a:t>
            </a:r>
            <a:r>
              <a:rPr lang="ru-RU" sz="3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Климаш</a:t>
            </a:r>
            <a:r>
              <a:rPr lang="ru-RU" sz="3200" dirty="0" smtClean="0">
                <a:latin typeface="+mn-lt"/>
              </a:rPr>
              <a:t>, Метро:</a:t>
            </a:r>
          </a:p>
          <a:p>
            <a:r>
              <a:rPr lang="ru-RU" sz="3200" dirty="0" smtClean="0">
                <a:latin typeface="+mn-lt"/>
              </a:rPr>
              <a:t>После кризиса вряд ли, что-то измениться. Конкуренция возрастет, из-за того, что кто разорится, и начнется уход денег с рынка</a:t>
            </a:r>
            <a:endParaRPr lang="en-US" sz="3200" dirty="0" smtClean="0">
              <a:latin typeface="+mn-lt"/>
            </a:endParaRPr>
          </a:p>
        </p:txBody>
      </p:sp>
      <p:pic>
        <p:nvPicPr>
          <p:cNvPr id="5127" name="Picture 7" descr="E:\Работа\4CIO\Image\1thi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9144000" cy="85723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714488"/>
            <a:ext cx="7072330" cy="141288"/>
          </a:xfrm>
          <a:prstGeom prst="line">
            <a:avLst/>
          </a:prstGeom>
          <a:ln w="10795">
            <a:gradFill>
              <a:gsLst>
                <a:gs pos="10000">
                  <a:srgbClr val="FFFF00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E:\Работа\4CIO\Image\They_go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09364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071802" y="714356"/>
            <a:ext cx="5857916" cy="714380"/>
          </a:xfrm>
        </p:spPr>
        <p:txBody>
          <a:bodyPr/>
          <a:lstStyle/>
          <a:p>
            <a:r>
              <a:rPr lang="ru-RU" sz="4800" dirty="0" smtClean="0"/>
              <a:t>ИТ Ассамблея 2009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1785926"/>
            <a:ext cx="5390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Управляя технологиями, приближаем будущее!</a:t>
            </a:r>
          </a:p>
        </p:txBody>
      </p:sp>
      <p:pic>
        <p:nvPicPr>
          <p:cNvPr id="1026" name="Picture 2" descr="E:\Работа\4CIO\Logotypes\4CIO_Logo_2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2071702" cy="20717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4500570"/>
            <a:ext cx="8501063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 smtClean="0">
                <a:latin typeface="+mn-lt"/>
              </a:rPr>
              <a:t>Традиционное мероприятие клуба 4СИО, подводящее итоги уходящего года.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85800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cs typeface="Times New Roman" pitchFamily="18" charset="0"/>
              </a:rPr>
              <a:t>ИТ Ассамблея 2009</a:t>
            </a:r>
            <a:endParaRPr lang="ru-RU" sz="4800" b="1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00042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785926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rgbClr val="6600CC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785926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7158" y="1857364"/>
            <a:ext cx="8501063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000" dirty="0" smtClean="0">
                <a:latin typeface="+mn-lt"/>
              </a:rPr>
              <a:t>Первое мероприятие формата «Конференция» проводимая в режиме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хорошо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организованной дискуссии.</a:t>
            </a:r>
            <a:endParaRPr lang="ru-RU" sz="3000" dirty="0">
              <a:latin typeface="+mn-lt"/>
            </a:endParaRP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000" dirty="0" smtClean="0">
                <a:latin typeface="+mn-lt"/>
              </a:rPr>
              <a:t>Докладчики </a:t>
            </a:r>
            <a:r>
              <a:rPr lang="ru-RU" sz="3000" dirty="0">
                <a:latin typeface="+mn-lt"/>
              </a:rPr>
              <a:t>на ИТ Ассамблее –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первые лица ИТ компаний</a:t>
            </a:r>
            <a:r>
              <a:rPr lang="ru-RU" sz="3000" dirty="0">
                <a:latin typeface="+mn-lt"/>
              </a:rPr>
              <a:t> и CIO </a:t>
            </a:r>
            <a:r>
              <a:rPr lang="ru-RU" sz="3000" dirty="0" smtClean="0">
                <a:latin typeface="+mn-lt"/>
              </a:rPr>
              <a:t>представителей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крупного бизнеса</a:t>
            </a:r>
            <a:r>
              <a:rPr lang="ru-RU" sz="3000" dirty="0">
                <a:latin typeface="+mn-lt"/>
              </a:rPr>
              <a:t> среди потребителей. 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000" dirty="0" smtClean="0">
                <a:latin typeface="+mn-lt"/>
              </a:rPr>
              <a:t>Основное </a:t>
            </a:r>
            <a:r>
              <a:rPr lang="ru-RU" sz="3000" dirty="0">
                <a:latin typeface="+mn-lt"/>
              </a:rPr>
              <a:t>направление докладов </a:t>
            </a:r>
            <a:r>
              <a:rPr lang="ru-RU" sz="3000" dirty="0" smtClean="0">
                <a:latin typeface="+mn-lt"/>
              </a:rPr>
              <a:t>в режиме «Блиц» </a:t>
            </a:r>
            <a:r>
              <a:rPr lang="ru-RU" sz="3000" dirty="0">
                <a:latin typeface="+mn-lt"/>
              </a:rPr>
              <a:t>– подведение итогов </a:t>
            </a:r>
            <a:r>
              <a:rPr lang="ru-RU" sz="3000" dirty="0" smtClean="0">
                <a:latin typeface="+mn-lt"/>
              </a:rPr>
              <a:t>года </a:t>
            </a:r>
            <a:r>
              <a:rPr lang="ru-RU" sz="3000" dirty="0">
                <a:latin typeface="+mn-lt"/>
              </a:rPr>
              <a:t>и рассказ о том,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чего ожидать ИТ сообществу в 2010 году</a:t>
            </a:r>
            <a:r>
              <a:rPr lang="ru-RU" sz="3000" dirty="0" smtClean="0">
                <a:latin typeface="+mn-lt"/>
              </a:rPr>
              <a:t>.</a:t>
            </a:r>
            <a:endParaRPr lang="ru-RU" sz="3000" dirty="0">
              <a:latin typeface="+mn-lt"/>
            </a:endParaRPr>
          </a:p>
          <a:p>
            <a:pPr>
              <a:defRPr/>
            </a:pPr>
            <a:r>
              <a:rPr lang="ru-RU" sz="3000" dirty="0">
                <a:latin typeface="+mn-lt"/>
              </a:rPr>
              <a:t>	</a:t>
            </a:r>
          </a:p>
        </p:txBody>
      </p:sp>
      <p:pic>
        <p:nvPicPr>
          <p:cNvPr id="5127" name="Picture 7" descr="E:\Работа\4CIO\Image\1th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85723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714488"/>
            <a:ext cx="7072330" cy="141288"/>
          </a:xfrm>
          <a:prstGeom prst="line">
            <a:avLst/>
          </a:prstGeom>
          <a:ln w="10795">
            <a:gradFill>
              <a:gsLst>
                <a:gs pos="10000">
                  <a:srgbClr val="FFFF00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85800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cs typeface="Times New Roman" pitchFamily="18" charset="0"/>
              </a:rPr>
              <a:t>ИТ Ассамблея 2009</a:t>
            </a:r>
            <a:endParaRPr lang="ru-RU" sz="4800" b="1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00042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785926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rgbClr val="6600CC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785926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2071678"/>
            <a:ext cx="8501063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Программа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Программный комитет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Ведущие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Краткий </a:t>
            </a:r>
            <a:r>
              <a:rPr lang="ru-RU" sz="3200" dirty="0" smtClean="0">
                <a:latin typeface="+mn-lt"/>
              </a:rPr>
              <a:t>отчет о прошлогодней </a:t>
            </a:r>
            <a:r>
              <a:rPr lang="ru-RU" sz="3200" dirty="0" smtClean="0">
                <a:latin typeface="+mn-lt"/>
              </a:rPr>
              <a:t>конференции: </a:t>
            </a:r>
            <a:r>
              <a:rPr lang="ru-RU" sz="3200" dirty="0" smtClean="0">
                <a:latin typeface="+mn-lt"/>
              </a:rPr>
              <a:t>ИТ </a:t>
            </a:r>
            <a:r>
              <a:rPr lang="ru-RU" sz="3200" dirty="0" err="1" smtClean="0">
                <a:latin typeface="+mn-lt"/>
              </a:rPr>
              <a:t>Биеннале</a:t>
            </a:r>
            <a:endParaRPr lang="ru-RU" sz="3200" dirty="0" smtClean="0">
              <a:latin typeface="+mn-lt"/>
            </a:endParaRP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3200" dirty="0">
              <a:latin typeface="+mn-lt"/>
            </a:endParaRPr>
          </a:p>
          <a:p>
            <a:pPr>
              <a:defRPr/>
            </a:pPr>
            <a:endParaRPr lang="ru-RU" sz="3200" dirty="0">
              <a:latin typeface="+mn-lt"/>
            </a:endParaRPr>
          </a:p>
          <a:p>
            <a:pPr>
              <a:defRPr/>
            </a:pPr>
            <a:r>
              <a:rPr lang="ru-RU" sz="3200" dirty="0">
                <a:latin typeface="+mn-lt"/>
              </a:rPr>
              <a:t>	</a:t>
            </a:r>
          </a:p>
        </p:txBody>
      </p:sp>
      <p:pic>
        <p:nvPicPr>
          <p:cNvPr id="5127" name="Picture 7" descr="E:\Работа\4CIO\Image\1th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85723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714488"/>
            <a:ext cx="7072330" cy="141288"/>
          </a:xfrm>
          <a:prstGeom prst="line">
            <a:avLst/>
          </a:prstGeom>
          <a:ln w="10795">
            <a:gradFill>
              <a:gsLst>
                <a:gs pos="10000">
                  <a:srgbClr val="FFFF00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85800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cs typeface="Times New Roman" pitchFamily="18" charset="0"/>
              </a:rPr>
              <a:t>ИТ Ассамблея </a:t>
            </a:r>
            <a:r>
              <a:rPr lang="ru-RU" sz="4000" dirty="0" smtClean="0">
                <a:cs typeface="Times New Roman" pitchFamily="18" charset="0"/>
              </a:rPr>
              <a:t>2009</a:t>
            </a:r>
            <a:r>
              <a:rPr lang="ru-RU" sz="4000" dirty="0" smtClean="0">
                <a:cs typeface="Times New Roman" pitchFamily="18" charset="0"/>
              </a:rPr>
              <a:t>. Программа.</a:t>
            </a:r>
            <a:endParaRPr lang="ru-RU" sz="4000" b="1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00042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785926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rgbClr val="6600CC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785926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2071678"/>
            <a:ext cx="8501063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В ИТ Ассамблее будет 4 секции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1-я – аналитика </a:t>
            </a:r>
            <a:r>
              <a:rPr lang="en-US" sz="3200" dirty="0" smtClean="0">
                <a:latin typeface="+mn-lt"/>
              </a:rPr>
              <a:t>Gartner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+mn-lt"/>
              </a:rPr>
              <a:t>2-</a:t>
            </a:r>
            <a:r>
              <a:rPr lang="ru-RU" sz="3200" dirty="0" smtClean="0">
                <a:latin typeface="+mn-lt"/>
              </a:rPr>
              <a:t>я: «ИТ Продукты – прошлое, настоящее будущее»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Обед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3-я: «ИТ Бюджеты – прошлое, настоящее, будущее»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4-я: «ИТ Сервисы – прошлое, настоящее, будущее»</a:t>
            </a:r>
            <a:r>
              <a:rPr lang="ru-RU" sz="3200" dirty="0">
                <a:latin typeface="+mn-lt"/>
              </a:rPr>
              <a:t>	</a:t>
            </a:r>
          </a:p>
        </p:txBody>
      </p:sp>
      <p:pic>
        <p:nvPicPr>
          <p:cNvPr id="5127" name="Picture 7" descr="E:\Работа\4CIO\Image\1th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85723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714488"/>
            <a:ext cx="7072330" cy="141288"/>
          </a:xfrm>
          <a:prstGeom prst="line">
            <a:avLst/>
          </a:prstGeom>
          <a:ln w="10795">
            <a:gradFill>
              <a:gsLst>
                <a:gs pos="10000">
                  <a:srgbClr val="FFFF00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85800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Times New Roman" pitchFamily="18" charset="0"/>
              </a:rPr>
              <a:t>ИТ Ассамблея </a:t>
            </a:r>
            <a:r>
              <a:rPr lang="ru-RU" sz="3200" dirty="0" smtClean="0">
                <a:cs typeface="Times New Roman" pitchFamily="18" charset="0"/>
              </a:rPr>
              <a:t>2009</a:t>
            </a:r>
            <a:r>
              <a:rPr lang="ru-RU" sz="3200" dirty="0" smtClean="0">
                <a:cs typeface="Times New Roman" pitchFamily="18" charset="0"/>
              </a:rPr>
              <a:t>. Программный комитет.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00042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785926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rgbClr val="6600CC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785926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2071678"/>
            <a:ext cx="85010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buClr>
                <a:schemeClr val="tx2"/>
              </a:buClr>
              <a:defRPr/>
            </a:pPr>
            <a:r>
              <a:rPr lang="ru-RU" sz="3200" dirty="0">
                <a:latin typeface="+mn-lt"/>
              </a:rPr>
              <a:t>	</a:t>
            </a:r>
          </a:p>
        </p:txBody>
      </p:sp>
      <p:pic>
        <p:nvPicPr>
          <p:cNvPr id="5127" name="Picture 7" descr="E:\Работа\4CIO\Image\1th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85723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714488"/>
            <a:ext cx="7072330" cy="141288"/>
          </a:xfrm>
          <a:prstGeom prst="line">
            <a:avLst/>
          </a:prstGeom>
          <a:ln w="10795">
            <a:gradFill>
              <a:gsLst>
                <a:gs pos="10000">
                  <a:srgbClr val="FFFF00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2214554"/>
          <a:ext cx="8072494" cy="3840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08984"/>
                <a:gridCol w="436351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000" dirty="0" smtClean="0"/>
                        <a:t>Алмазов</a:t>
                      </a:r>
                      <a:r>
                        <a:rPr lang="ru-RU" sz="3000" baseline="0" dirty="0" smtClean="0"/>
                        <a:t> Андрей</a:t>
                      </a:r>
                      <a:endParaRPr lang="ru-RU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000" dirty="0" smtClean="0"/>
                        <a:t>Телеком-Сервис</a:t>
                      </a:r>
                      <a:endParaRPr lang="ru-RU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000" dirty="0" smtClean="0"/>
                        <a:t>Алферов Павел</a:t>
                      </a:r>
                      <a:endParaRPr lang="ru-RU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000" dirty="0" smtClean="0"/>
                        <a:t>Оргкомитет Сочи 2014</a:t>
                      </a:r>
                      <a:endParaRPr lang="ru-RU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000" dirty="0" smtClean="0"/>
                        <a:t>Волкова Екатерина</a:t>
                      </a:r>
                      <a:endParaRPr lang="ru-RU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000" dirty="0" smtClean="0"/>
                        <a:t>ЕМС</a:t>
                      </a:r>
                      <a:endParaRPr lang="ru-RU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000" dirty="0" smtClean="0"/>
                        <a:t>Иншаков Дмитрий</a:t>
                      </a:r>
                      <a:endParaRPr lang="ru-RU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PWC</a:t>
                      </a:r>
                      <a:endParaRPr lang="ru-RU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000" dirty="0" smtClean="0"/>
                        <a:t>Кочуров Дмитрий</a:t>
                      </a:r>
                      <a:endParaRPr lang="ru-RU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000" dirty="0" err="1" smtClean="0"/>
                        <a:t>Мечел</a:t>
                      </a:r>
                      <a:endParaRPr lang="ru-RU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000" dirty="0" smtClean="0"/>
                        <a:t>Матвеев Иван</a:t>
                      </a:r>
                      <a:endParaRPr lang="ru-RU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000" dirty="0" err="1" smtClean="0"/>
                        <a:t>Баккарди</a:t>
                      </a:r>
                      <a:r>
                        <a:rPr lang="ru-RU" sz="3000" baseline="0" dirty="0" smtClean="0"/>
                        <a:t> рус</a:t>
                      </a:r>
                      <a:endParaRPr lang="ru-RU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000" dirty="0" smtClean="0"/>
                        <a:t>Сапрыкина Виктория</a:t>
                      </a:r>
                      <a:endParaRPr lang="ru-RU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000" dirty="0" err="1" smtClean="0"/>
                        <a:t>ПрофМедиа</a:t>
                      </a:r>
                      <a:r>
                        <a:rPr lang="ru-RU" sz="3000" dirty="0" smtClean="0"/>
                        <a:t> менеджмент</a:t>
                      </a:r>
                      <a:endParaRPr lang="ru-RU" sz="3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85800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cs typeface="Times New Roman" pitchFamily="18" charset="0"/>
              </a:rPr>
              <a:t>ИТ Ассамблея </a:t>
            </a:r>
            <a:r>
              <a:rPr lang="ru-RU" sz="4000" dirty="0" smtClean="0">
                <a:cs typeface="Times New Roman" pitchFamily="18" charset="0"/>
              </a:rPr>
              <a:t>2009</a:t>
            </a:r>
            <a:r>
              <a:rPr lang="ru-RU" sz="4000" dirty="0" smtClean="0">
                <a:cs typeface="Times New Roman" pitchFamily="18" charset="0"/>
              </a:rPr>
              <a:t>. Ведущие.</a:t>
            </a:r>
            <a:endParaRPr lang="ru-RU" sz="4000" b="1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00042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785926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rgbClr val="6600CC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785926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2071678"/>
            <a:ext cx="8501063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2-я секция: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Дмитрий Иншаков</a:t>
            </a:r>
            <a:r>
              <a:rPr lang="ru-RU" sz="3200" dirty="0" smtClean="0">
                <a:latin typeface="+mn-lt"/>
              </a:rPr>
              <a:t>, </a:t>
            </a:r>
            <a:r>
              <a:rPr lang="en-US" sz="3200" dirty="0" smtClean="0">
                <a:latin typeface="+mn-lt"/>
              </a:rPr>
              <a:t>PricewaterhouseCoopers, </a:t>
            </a:r>
            <a:r>
              <a:rPr lang="ru-RU" sz="3200" dirty="0" smtClean="0">
                <a:latin typeface="+mn-lt"/>
              </a:rPr>
              <a:t>ИТ </a:t>
            </a:r>
            <a:r>
              <a:rPr lang="ru-RU" sz="3200" dirty="0" smtClean="0">
                <a:latin typeface="+mn-lt"/>
              </a:rPr>
              <a:t>Директор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3-я секция: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Андрей Алмазов</a:t>
            </a:r>
            <a:r>
              <a:rPr lang="ru-RU" sz="3200" dirty="0" smtClean="0">
                <a:latin typeface="+mn-lt"/>
              </a:rPr>
              <a:t>, ИЦ Телеком-Сервис, Зам. </a:t>
            </a:r>
            <a:r>
              <a:rPr lang="ru-RU" sz="3200" dirty="0" smtClean="0">
                <a:latin typeface="+mn-lt"/>
              </a:rPr>
              <a:t>Генерального </a:t>
            </a:r>
            <a:r>
              <a:rPr lang="ru-RU" sz="3200" dirty="0" smtClean="0">
                <a:latin typeface="+mn-lt"/>
              </a:rPr>
              <a:t>директора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4-я секция: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Кирилл Корнильев</a:t>
            </a:r>
            <a:r>
              <a:rPr lang="ru-RU" sz="3200" dirty="0" smtClean="0">
                <a:latin typeface="+mn-lt"/>
              </a:rPr>
              <a:t> (IBM)</a:t>
            </a:r>
            <a:br>
              <a:rPr lang="ru-RU" sz="3200" dirty="0" smtClean="0">
                <a:latin typeface="+mn-lt"/>
              </a:rPr>
            </a:br>
            <a:r>
              <a:rPr lang="ru-RU" sz="3200" dirty="0" err="1" smtClean="0">
                <a:latin typeface="+mn-lt"/>
              </a:rPr>
              <a:t>Со-ведущий</a:t>
            </a:r>
            <a:r>
              <a:rPr lang="ru-RU" sz="3200" dirty="0" smtClean="0">
                <a:latin typeface="+mn-lt"/>
              </a:rPr>
              <a:t> – 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Павел Алферов</a:t>
            </a:r>
            <a:r>
              <a:rPr lang="ru-RU" sz="3200" dirty="0" smtClean="0">
                <a:latin typeface="+mn-lt"/>
              </a:rPr>
              <a:t> (Оргкомитет Сочи 2014) </a:t>
            </a:r>
          </a:p>
        </p:txBody>
      </p:sp>
      <p:pic>
        <p:nvPicPr>
          <p:cNvPr id="5127" name="Picture 7" descr="E:\Работа\4CIO\Image\1th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85723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714488"/>
            <a:ext cx="7072330" cy="141288"/>
          </a:xfrm>
          <a:prstGeom prst="line">
            <a:avLst/>
          </a:prstGeom>
          <a:ln w="10795">
            <a:gradFill>
              <a:gsLst>
                <a:gs pos="10000">
                  <a:srgbClr val="FFFF00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85800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cs typeface="Times New Roman" pitchFamily="18" charset="0"/>
              </a:rPr>
              <a:t>ИТ </a:t>
            </a:r>
            <a:r>
              <a:rPr lang="ru-RU" sz="3600" dirty="0" smtClean="0">
                <a:cs typeface="Times New Roman" pitchFamily="18" charset="0"/>
              </a:rPr>
              <a:t>Биеннали2008</a:t>
            </a:r>
            <a:r>
              <a:rPr lang="ru-RU" sz="3600" dirty="0" smtClean="0">
                <a:cs typeface="Times New Roman" pitchFamily="18" charset="0"/>
              </a:rPr>
              <a:t>. О чем говорили?</a:t>
            </a:r>
            <a:endParaRPr lang="ru-RU" sz="3600" b="1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00042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785926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rgbClr val="6600CC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785926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2071678"/>
            <a:ext cx="8501063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Конференция проходила ровно 1 год и 1 месяц назад.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Был ли кризис?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Появились проблемы, настроение было бодрое</a:t>
            </a: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Не будет так как было</a:t>
            </a:r>
            <a:endParaRPr lang="ru-RU" sz="3200" dirty="0" smtClean="0">
              <a:latin typeface="+mn-lt"/>
            </a:endParaRPr>
          </a:p>
        </p:txBody>
      </p:sp>
      <p:pic>
        <p:nvPicPr>
          <p:cNvPr id="5127" name="Picture 7" descr="E:\Работа\4CIO\Image\1th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85723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714488"/>
            <a:ext cx="7072330" cy="141288"/>
          </a:xfrm>
          <a:prstGeom prst="line">
            <a:avLst/>
          </a:prstGeom>
          <a:ln w="10795">
            <a:gradFill>
              <a:gsLst>
                <a:gs pos="10000">
                  <a:srgbClr val="FFFF00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85800"/>
            <a:ext cx="7858125" cy="85725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cs typeface="Times New Roman" pitchFamily="18" charset="0"/>
              </a:rPr>
              <a:t>ИТ </a:t>
            </a:r>
            <a:r>
              <a:rPr lang="ru-RU" sz="3600" dirty="0" smtClean="0">
                <a:cs typeface="Times New Roman" pitchFamily="18" charset="0"/>
              </a:rPr>
              <a:t>Биеннали2008</a:t>
            </a:r>
            <a:r>
              <a:rPr lang="ru-RU" sz="3600" dirty="0" smtClean="0">
                <a:cs typeface="Times New Roman" pitchFamily="18" charset="0"/>
              </a:rPr>
              <a:t>. О чем говорили?</a:t>
            </a:r>
            <a:endParaRPr lang="ru-RU" sz="3600" b="1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500042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1785926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rgbClr val="6600CC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571868" y="1785926"/>
            <a:ext cx="5572132" cy="1588"/>
          </a:xfrm>
          <a:prstGeom prst="line">
            <a:avLst/>
          </a:prstGeom>
          <a:ln w="9525">
            <a:gradFill>
              <a:gsLst>
                <a:gs pos="10000">
                  <a:schemeClr val="accent4">
                    <a:lumMod val="75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2071678"/>
            <a:ext cx="8501063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buClr>
                <a:schemeClr val="tx2"/>
              </a:buClr>
              <a:defRPr/>
            </a:pPr>
            <a:r>
              <a:rPr lang="ru-RU" sz="3200" dirty="0" smtClean="0">
                <a:latin typeface="+mn-lt"/>
              </a:rPr>
              <a:t>Новая роль </a:t>
            </a:r>
            <a:r>
              <a:rPr lang="en-US" sz="3200" dirty="0" smtClean="0">
                <a:latin typeface="+mn-lt"/>
              </a:rPr>
              <a:t>CIO</a:t>
            </a:r>
            <a:r>
              <a:rPr lang="ru-RU" sz="3200" dirty="0" smtClean="0">
                <a:latin typeface="+mn-lt"/>
              </a:rPr>
              <a:t>:</a:t>
            </a:r>
            <a:endParaRPr lang="en-US" sz="3200" dirty="0" smtClean="0">
              <a:latin typeface="+mn-lt"/>
            </a:endParaRP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эффективность,</a:t>
            </a:r>
            <a:endParaRPr lang="en-US" sz="3200" dirty="0" smtClean="0">
              <a:latin typeface="+mn-lt"/>
            </a:endParaRP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оптимизация,</a:t>
            </a:r>
            <a:endParaRPr lang="en-US" sz="3200" dirty="0" smtClean="0">
              <a:latin typeface="+mn-lt"/>
            </a:endParaRP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стандартизация,</a:t>
            </a:r>
            <a:endParaRPr lang="en-US" sz="3200" dirty="0" smtClean="0">
              <a:latin typeface="+mn-lt"/>
            </a:endParaRP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рационализация,</a:t>
            </a:r>
            <a:endParaRPr lang="en-US" sz="3200" dirty="0" smtClean="0">
              <a:latin typeface="+mn-lt"/>
            </a:endParaRPr>
          </a:p>
          <a:p>
            <a:pPr marL="361950" indent="-3619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+mn-lt"/>
              </a:rPr>
              <a:t>консолидация</a:t>
            </a:r>
          </a:p>
          <a:p>
            <a:pPr marL="361950" indent="-361950">
              <a:buClr>
                <a:schemeClr val="tx2"/>
              </a:buClr>
              <a:defRPr/>
            </a:pPr>
            <a:endParaRPr lang="ru-RU" sz="3200" dirty="0" smtClean="0">
              <a:latin typeface="+mn-lt"/>
            </a:endParaRPr>
          </a:p>
          <a:p>
            <a:pPr marL="361950" indent="-361950">
              <a:buClr>
                <a:schemeClr val="tx2"/>
              </a:buClr>
              <a:defRPr/>
            </a:pPr>
            <a:r>
              <a:rPr lang="ru-RU" sz="3200" dirty="0" smtClean="0">
                <a:latin typeface="+mn-lt"/>
              </a:rPr>
              <a:t>Очевидные тенденции, ставшие явью в кризис…</a:t>
            </a:r>
            <a:endParaRPr lang="ru-RU" sz="3200" dirty="0" smtClean="0">
              <a:latin typeface="+mn-lt"/>
            </a:endParaRPr>
          </a:p>
        </p:txBody>
      </p:sp>
      <p:pic>
        <p:nvPicPr>
          <p:cNvPr id="5127" name="Picture 7" descr="E:\Работа\4CIO\Image\1thi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9144000" cy="85723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714488"/>
            <a:ext cx="7072330" cy="141288"/>
          </a:xfrm>
          <a:prstGeom prst="line">
            <a:avLst/>
          </a:prstGeom>
          <a:ln w="10795">
            <a:gradFill>
              <a:gsLst>
                <a:gs pos="10000">
                  <a:srgbClr val="FFFF00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cio2">
  <a:themeElements>
    <a:clrScheme name="4cio2">
      <a:dk1>
        <a:sysClr val="windowText" lastClr="000000"/>
      </a:dk1>
      <a:lt1>
        <a:sysClr val="window" lastClr="FFFFFF"/>
      </a:lt1>
      <a:dk2>
        <a:srgbClr val="A7C34D"/>
      </a:dk2>
      <a:lt2>
        <a:srgbClr val="F5F8EC"/>
      </a:lt2>
      <a:accent1>
        <a:srgbClr val="CADB94"/>
      </a:accent1>
      <a:accent2>
        <a:srgbClr val="3F3F3F"/>
      </a:accent2>
      <a:accent3>
        <a:srgbClr val="A7C34F"/>
      </a:accent3>
      <a:accent4>
        <a:srgbClr val="DBE7B7"/>
      </a:accent4>
      <a:accent5>
        <a:srgbClr val="D5E2AA"/>
      </a:accent5>
      <a:accent6>
        <a:srgbClr val="CADB94"/>
      </a:accent6>
      <a:hlink>
        <a:srgbClr val="E2D700"/>
      </a:hlink>
      <a:folHlink>
        <a:srgbClr val="DBE7B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>
        <a:spAutoFit/>
      </a:bodyPr>
      <a:lstStyle>
        <a:defPPr>
          <a:defRPr sz="2000" b="1" u="sng" dirty="0">
            <a:solidFill>
              <a:schemeClr val="tx2">
                <a:lumMod val="75000"/>
              </a:schemeClr>
            </a:solidFill>
            <a:effectLst/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ppt/theme/themeOverride2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ppt/theme/themeOverride3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ppt/theme/themeOverride4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ppt/theme/themeOverride5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6548</TotalTime>
  <Words>520</Words>
  <Application>Microsoft Office PowerPoint</Application>
  <PresentationFormat>Экран (4:3)</PresentationFormat>
  <Paragraphs>91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4cio2</vt:lpstr>
      <vt:lpstr>ИТ Ассамблея 2009</vt:lpstr>
      <vt:lpstr>ИТ Ассамблея 2009</vt:lpstr>
      <vt:lpstr>ИТ Ассамблея 2009</vt:lpstr>
      <vt:lpstr>ИТ Ассамблея 2009</vt:lpstr>
      <vt:lpstr>ИТ Ассамблея 2009. Программа.</vt:lpstr>
      <vt:lpstr>ИТ Ассамблея 2009. Программный комитет.</vt:lpstr>
      <vt:lpstr>ИТ Ассамблея 2009. Ведущие.</vt:lpstr>
      <vt:lpstr>ИТ Биеннали2008. О чем говорили?</vt:lpstr>
      <vt:lpstr>ИТ Биеннали2008. О чем говорили?</vt:lpstr>
      <vt:lpstr>ИТ Биеннали2008. Мнения 2008.</vt:lpstr>
      <vt:lpstr>ИТ Биеннали2008. Мнения 2008.</vt:lpstr>
      <vt:lpstr>ИТ Биеннали2008. Мнения 2008.</vt:lpstr>
      <vt:lpstr>ИТ Биеннали2008. Мнения 2008.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Установочная встреча</dc:title>
  <dc:creator>Юргина Александра</dc:creator>
  <cp:lastModifiedBy>Alexei</cp:lastModifiedBy>
  <cp:revision>357</cp:revision>
  <dcterms:created xsi:type="dcterms:W3CDTF">2007-12-10T09:30:49Z</dcterms:created>
  <dcterms:modified xsi:type="dcterms:W3CDTF">2009-12-15T06:52:14Z</dcterms:modified>
</cp:coreProperties>
</file>