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4" r:id="rId4"/>
  </p:sldMasterIdLst>
  <p:notesMasterIdLst>
    <p:notesMasterId r:id="rId35"/>
  </p:notesMasterIdLst>
  <p:handoutMasterIdLst>
    <p:handoutMasterId r:id="rId36"/>
  </p:handoutMasterIdLst>
  <p:sldIdLst>
    <p:sldId id="268" r:id="rId5"/>
    <p:sldId id="30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1" r:id="rId17"/>
    <p:sldId id="322" r:id="rId18"/>
    <p:sldId id="324" r:id="rId19"/>
    <p:sldId id="306" r:id="rId20"/>
    <p:sldId id="303" r:id="rId21"/>
    <p:sldId id="304" r:id="rId22"/>
    <p:sldId id="305" r:id="rId23"/>
    <p:sldId id="275" r:id="rId24"/>
    <p:sldId id="329" r:id="rId25"/>
    <p:sldId id="330" r:id="rId26"/>
    <p:sldId id="278" r:id="rId27"/>
    <p:sldId id="282" r:id="rId28"/>
    <p:sldId id="283" r:id="rId29"/>
    <p:sldId id="334" r:id="rId30"/>
    <p:sldId id="333" r:id="rId31"/>
    <p:sldId id="309" r:id="rId32"/>
    <p:sldId id="332" r:id="rId33"/>
    <p:sldId id="331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8705" autoAdjust="0"/>
  </p:normalViewPr>
  <p:slideViewPr>
    <p:cSldViewPr>
      <p:cViewPr>
        <p:scale>
          <a:sx n="100" d="100"/>
          <a:sy n="100" d="100"/>
        </p:scale>
        <p:origin x="-504" y="-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Майонез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Week 13</c:v>
                </c:pt>
                <c:pt idx="1">
                  <c:v>Week 14</c:v>
                </c:pt>
                <c:pt idx="2">
                  <c:v>Week 15</c:v>
                </c:pt>
                <c:pt idx="3">
                  <c:v>Week 16</c:v>
                </c:pt>
                <c:pt idx="4">
                  <c:v>Week 17</c:v>
                </c:pt>
                <c:pt idx="5">
                  <c:v>Week 18</c:v>
                </c:pt>
                <c:pt idx="6">
                  <c:v>Week 19</c:v>
                </c:pt>
                <c:pt idx="7">
                  <c:v>Week 20</c:v>
                </c:pt>
                <c:pt idx="8">
                  <c:v>Week 21</c:v>
                </c:pt>
                <c:pt idx="9">
                  <c:v>Week 22</c:v>
                </c:pt>
                <c:pt idx="10">
                  <c:v>Week 23</c:v>
                </c:pt>
                <c:pt idx="11">
                  <c:v>Week 24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32</c:v>
                </c:pt>
                <c:pt idx="1">
                  <c:v>33</c:v>
                </c:pt>
                <c:pt idx="2">
                  <c:v>35</c:v>
                </c:pt>
                <c:pt idx="3">
                  <c:v>45</c:v>
                </c:pt>
                <c:pt idx="4">
                  <c:v>35</c:v>
                </c:pt>
                <c:pt idx="5">
                  <c:v>37</c:v>
                </c:pt>
                <c:pt idx="6">
                  <c:v>38</c:v>
                </c:pt>
                <c:pt idx="7">
                  <c:v>44</c:v>
                </c:pt>
                <c:pt idx="8">
                  <c:v>38</c:v>
                </c:pt>
                <c:pt idx="9">
                  <c:v>40</c:v>
                </c:pt>
                <c:pt idx="10">
                  <c:v>44</c:v>
                </c:pt>
                <c:pt idx="1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Кетчуп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Week 13</c:v>
                </c:pt>
                <c:pt idx="1">
                  <c:v>Week 14</c:v>
                </c:pt>
                <c:pt idx="2">
                  <c:v>Week 15</c:v>
                </c:pt>
                <c:pt idx="3">
                  <c:v>Week 16</c:v>
                </c:pt>
                <c:pt idx="4">
                  <c:v>Week 17</c:v>
                </c:pt>
                <c:pt idx="5">
                  <c:v>Week 18</c:v>
                </c:pt>
                <c:pt idx="6">
                  <c:v>Week 19</c:v>
                </c:pt>
                <c:pt idx="7">
                  <c:v>Week 20</c:v>
                </c:pt>
                <c:pt idx="8">
                  <c:v>Week 21</c:v>
                </c:pt>
                <c:pt idx="9">
                  <c:v>Week 22</c:v>
                </c:pt>
                <c:pt idx="10">
                  <c:v>Week 23</c:v>
                </c:pt>
                <c:pt idx="11">
                  <c:v>Week 24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24</c:v>
                </c:pt>
                <c:pt idx="1">
                  <c:v>28</c:v>
                </c:pt>
                <c:pt idx="2">
                  <c:v>32</c:v>
                </c:pt>
                <c:pt idx="3">
                  <c:v>38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40</c:v>
                </c:pt>
                <c:pt idx="8">
                  <c:v>30</c:v>
                </c:pt>
                <c:pt idx="9">
                  <c:v>32</c:v>
                </c:pt>
                <c:pt idx="10">
                  <c:v>36</c:v>
                </c:pt>
                <c:pt idx="11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Соус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Week 13</c:v>
                </c:pt>
                <c:pt idx="1">
                  <c:v>Week 14</c:v>
                </c:pt>
                <c:pt idx="2">
                  <c:v>Week 15</c:v>
                </c:pt>
                <c:pt idx="3">
                  <c:v>Week 16</c:v>
                </c:pt>
                <c:pt idx="4">
                  <c:v>Week 17</c:v>
                </c:pt>
                <c:pt idx="5">
                  <c:v>Week 18</c:v>
                </c:pt>
                <c:pt idx="6">
                  <c:v>Week 19</c:v>
                </c:pt>
                <c:pt idx="7">
                  <c:v>Week 20</c:v>
                </c:pt>
                <c:pt idx="8">
                  <c:v>Week 21</c:v>
                </c:pt>
                <c:pt idx="9">
                  <c:v>Week 22</c:v>
                </c:pt>
                <c:pt idx="10">
                  <c:v>Week 23</c:v>
                </c:pt>
                <c:pt idx="11">
                  <c:v>Week 24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22</c:v>
                </c:pt>
                <c:pt idx="1">
                  <c:v>22</c:v>
                </c:pt>
                <c:pt idx="2">
                  <c:v>33</c:v>
                </c:pt>
                <c:pt idx="3">
                  <c:v>44</c:v>
                </c:pt>
                <c:pt idx="4">
                  <c:v>23</c:v>
                </c:pt>
                <c:pt idx="5">
                  <c:v>24</c:v>
                </c:pt>
                <c:pt idx="6">
                  <c:v>26</c:v>
                </c:pt>
                <c:pt idx="7">
                  <c:v>44</c:v>
                </c:pt>
                <c:pt idx="8">
                  <c:v>20</c:v>
                </c:pt>
                <c:pt idx="9">
                  <c:v>26</c:v>
                </c:pt>
                <c:pt idx="10">
                  <c:v>30</c:v>
                </c:pt>
                <c:pt idx="11">
                  <c:v>45</c:v>
                </c:pt>
              </c:numCache>
            </c:numRef>
          </c:val>
        </c:ser>
        <c:marker val="1"/>
        <c:axId val="100104064"/>
        <c:axId val="100105600"/>
      </c:lineChart>
      <c:catAx>
        <c:axId val="1001040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00FF"/>
                </a:solidFill>
              </a:defRPr>
            </a:pPr>
            <a:endParaRPr lang="ru-RU"/>
          </a:p>
        </c:txPr>
        <c:crossAx val="100105600"/>
        <c:crosses val="autoZero"/>
        <c:auto val="1"/>
        <c:lblAlgn val="ctr"/>
        <c:lblOffset val="100"/>
      </c:catAx>
      <c:valAx>
        <c:axId val="100105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FF"/>
                </a:solidFill>
              </a:defRPr>
            </a:pPr>
            <a:endParaRPr lang="ru-RU"/>
          </a:p>
        </c:txPr>
        <c:crossAx val="10010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9074074074058"/>
          <c:y val="0.1097510319353102"/>
          <c:w val="0.16625000000000012"/>
          <c:h val="0.28102401213266953"/>
        </c:manualLayout>
      </c:layout>
      <c:txPr>
        <a:bodyPr/>
        <a:lstStyle/>
        <a:p>
          <a:pPr>
            <a:defRPr>
              <a:solidFill>
                <a:srgbClr val="0000FF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rgbClr val="00B0F0"/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CCAA4-C092-47C4-811B-E6377BB05B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F6347-2C37-45BC-A4A9-1A1982BE58E1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+Простота и доступность</a:t>
          </a:r>
        </a:p>
        <a:p>
          <a:r>
            <a:rPr lang="ru-RU" dirty="0" smtClean="0">
              <a:solidFill>
                <a:srgbClr val="0000FF"/>
              </a:solidFill>
            </a:rPr>
            <a:t>+Точность</a:t>
          </a:r>
        </a:p>
        <a:p>
          <a:r>
            <a:rPr lang="ru-RU" dirty="0" smtClean="0">
              <a:solidFill>
                <a:srgbClr val="0000FF"/>
              </a:solidFill>
            </a:rPr>
            <a:t>+Периодичность: Ежедневно</a:t>
          </a:r>
          <a:endParaRPr lang="ru-RU" dirty="0">
            <a:solidFill>
              <a:srgbClr val="0000FF"/>
            </a:solidFill>
          </a:endParaRPr>
        </a:p>
      </dgm:t>
    </dgm:pt>
    <dgm:pt modelId="{89987D3E-C691-4D7B-BE55-414B2E0B3892}" type="parTrans" cxnId="{1472DCCE-9023-4747-9FC9-119D510F3B0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E380737-0865-45E7-AE51-B6840B5840A4}" type="sibTrans" cxnId="{1472DCCE-9023-4747-9FC9-119D510F3B0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355B08A8-CDE9-4A74-8157-D1F2E5BC68BE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- Отсутствие анализа по каналам розничных продаж</a:t>
          </a:r>
        </a:p>
        <a:p>
          <a:r>
            <a:rPr lang="ru-RU" dirty="0" smtClean="0">
              <a:solidFill>
                <a:srgbClr val="0000FF"/>
              </a:solidFill>
            </a:rPr>
            <a:t>- Отсутствие информации по остаткам Дистрибьютора</a:t>
          </a:r>
          <a:endParaRPr lang="ru-RU" dirty="0">
            <a:solidFill>
              <a:srgbClr val="0000FF"/>
            </a:solidFill>
          </a:endParaRPr>
        </a:p>
      </dgm:t>
    </dgm:pt>
    <dgm:pt modelId="{E9011C41-7A54-4D76-96CA-193456D4633D}" type="parTrans" cxnId="{4ABCB92F-086E-4584-9E4C-068A9138B0D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81AF6F04-9C62-4925-9340-DCE0DCF70909}" type="sibTrans" cxnId="{4ABCB92F-086E-4584-9E4C-068A9138B0D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8A6069E-5C4C-428A-8EC2-2FF4AC1E5938}" type="pres">
      <dgm:prSet presAssocID="{931CCAA4-C092-47C4-811B-E6377BB05B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F2E48-4A7E-4DEA-A1DB-011733796194}" type="pres">
      <dgm:prSet presAssocID="{448F6347-2C37-45BC-A4A9-1A1982BE58E1}" presName="upArrow" presStyleLbl="node1" presStyleIdx="0" presStyleCnt="2"/>
      <dgm:spPr/>
    </dgm:pt>
    <dgm:pt modelId="{08DB5ECD-2074-4C33-B959-DFD8A523F3ED}" type="pres">
      <dgm:prSet presAssocID="{448F6347-2C37-45BC-A4A9-1A1982BE58E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1CCE-49D7-4F3C-86C5-7E8CD1BCAFBD}" type="pres">
      <dgm:prSet presAssocID="{355B08A8-CDE9-4A74-8157-D1F2E5BC68BE}" presName="downArrow" presStyleLbl="node1" presStyleIdx="1" presStyleCnt="2"/>
      <dgm:spPr/>
    </dgm:pt>
    <dgm:pt modelId="{D534771E-8298-492E-966E-9BBF3739D960}" type="pres">
      <dgm:prSet presAssocID="{355B08A8-CDE9-4A74-8157-D1F2E5BC68B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6C105C-F3C6-4627-99D0-D249352722E8}" type="presOf" srcId="{448F6347-2C37-45BC-A4A9-1A1982BE58E1}" destId="{08DB5ECD-2074-4C33-B959-DFD8A523F3ED}" srcOrd="0" destOrd="0" presId="urn:microsoft.com/office/officeart/2005/8/layout/arrow4"/>
    <dgm:cxn modelId="{7A4A42B7-E593-4907-8FF1-1F431DFE4D35}" type="presOf" srcId="{931CCAA4-C092-47C4-811B-E6377BB05B15}" destId="{F8A6069E-5C4C-428A-8EC2-2FF4AC1E5938}" srcOrd="0" destOrd="0" presId="urn:microsoft.com/office/officeart/2005/8/layout/arrow4"/>
    <dgm:cxn modelId="{1472DCCE-9023-4747-9FC9-119D510F3B0B}" srcId="{931CCAA4-C092-47C4-811B-E6377BB05B15}" destId="{448F6347-2C37-45BC-A4A9-1A1982BE58E1}" srcOrd="0" destOrd="0" parTransId="{89987D3E-C691-4D7B-BE55-414B2E0B3892}" sibTransId="{FE380737-0865-45E7-AE51-B6840B5840A4}"/>
    <dgm:cxn modelId="{A2B52EFF-0461-4D97-8BF6-68ED796FD051}" type="presOf" srcId="{355B08A8-CDE9-4A74-8157-D1F2E5BC68BE}" destId="{D534771E-8298-492E-966E-9BBF3739D960}" srcOrd="0" destOrd="0" presId="urn:microsoft.com/office/officeart/2005/8/layout/arrow4"/>
    <dgm:cxn modelId="{4ABCB92F-086E-4584-9E4C-068A9138B0D8}" srcId="{931CCAA4-C092-47C4-811B-E6377BB05B15}" destId="{355B08A8-CDE9-4A74-8157-D1F2E5BC68BE}" srcOrd="1" destOrd="0" parTransId="{E9011C41-7A54-4D76-96CA-193456D4633D}" sibTransId="{81AF6F04-9C62-4925-9340-DCE0DCF70909}"/>
    <dgm:cxn modelId="{63451AB1-ECBE-4FC9-B1C2-B0E772865266}" type="presParOf" srcId="{F8A6069E-5C4C-428A-8EC2-2FF4AC1E5938}" destId="{17CF2E48-4A7E-4DEA-A1DB-011733796194}" srcOrd="0" destOrd="0" presId="urn:microsoft.com/office/officeart/2005/8/layout/arrow4"/>
    <dgm:cxn modelId="{EDCBDFD5-57EB-4E90-BF1E-CE8E40579CEA}" type="presParOf" srcId="{F8A6069E-5C4C-428A-8EC2-2FF4AC1E5938}" destId="{08DB5ECD-2074-4C33-B959-DFD8A523F3ED}" srcOrd="1" destOrd="0" presId="urn:microsoft.com/office/officeart/2005/8/layout/arrow4"/>
    <dgm:cxn modelId="{E2F0BBE3-120B-47EE-BB15-6BA5E0861611}" type="presParOf" srcId="{F8A6069E-5C4C-428A-8EC2-2FF4AC1E5938}" destId="{495C1CCE-49D7-4F3C-86C5-7E8CD1BCAFBD}" srcOrd="2" destOrd="0" presId="urn:microsoft.com/office/officeart/2005/8/layout/arrow4"/>
    <dgm:cxn modelId="{CDE69683-7EE8-4357-8123-20C5DD28A32E}" type="presParOf" srcId="{F8A6069E-5C4C-428A-8EC2-2FF4AC1E5938}" destId="{D534771E-8298-492E-966E-9BBF3739D9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CCAA4-C092-47C4-811B-E6377BB05B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F6347-2C37-45BC-A4A9-1A1982BE58E1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+ Простота реализации</a:t>
          </a:r>
        </a:p>
        <a:p>
          <a:r>
            <a:rPr lang="ru-RU" dirty="0" smtClean="0">
              <a:solidFill>
                <a:srgbClr val="0000FF"/>
              </a:solidFill>
            </a:rPr>
            <a:t>+ Контроль качества данных</a:t>
          </a:r>
        </a:p>
        <a:p>
          <a:r>
            <a:rPr lang="ru-RU" dirty="0" smtClean="0">
              <a:solidFill>
                <a:srgbClr val="0000FF"/>
              </a:solidFill>
            </a:rPr>
            <a:t>+ Анализ Ассортимента Остатков</a:t>
          </a:r>
        </a:p>
      </dgm:t>
    </dgm:pt>
    <dgm:pt modelId="{89987D3E-C691-4D7B-BE55-414B2E0B3892}" type="parTrans" cxnId="{1472DCCE-9023-4747-9FC9-119D510F3B0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E380737-0865-45E7-AE51-B6840B5840A4}" type="sibTrans" cxnId="{1472DCCE-9023-4747-9FC9-119D510F3B0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355B08A8-CDE9-4A74-8157-D1F2E5BC68BE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- Ручная подготовка информации</a:t>
          </a:r>
        </a:p>
        <a:p>
          <a:r>
            <a:rPr lang="ru-RU" dirty="0" smtClean="0">
              <a:solidFill>
                <a:srgbClr val="0000FF"/>
              </a:solidFill>
            </a:rPr>
            <a:t>- Необходим маппинг продукции</a:t>
          </a:r>
        </a:p>
        <a:p>
          <a:r>
            <a:rPr lang="ru-RU" dirty="0" smtClean="0">
              <a:solidFill>
                <a:srgbClr val="0000FF"/>
              </a:solidFill>
            </a:rPr>
            <a:t>- Отсутствие информации по каналам продаж</a:t>
          </a:r>
        </a:p>
        <a:p>
          <a:r>
            <a:rPr lang="ru-RU" dirty="0" smtClean="0">
              <a:solidFill>
                <a:srgbClr val="0000FF"/>
              </a:solidFill>
            </a:rPr>
            <a:t>- Периодичность: Месяц/Неделя</a:t>
          </a:r>
          <a:endParaRPr lang="ru-RU" dirty="0">
            <a:solidFill>
              <a:srgbClr val="0000FF"/>
            </a:solidFill>
          </a:endParaRPr>
        </a:p>
      </dgm:t>
    </dgm:pt>
    <dgm:pt modelId="{E9011C41-7A54-4D76-96CA-193456D4633D}" type="parTrans" cxnId="{4ABCB92F-086E-4584-9E4C-068A9138B0D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81AF6F04-9C62-4925-9340-DCE0DCF70909}" type="sibTrans" cxnId="{4ABCB92F-086E-4584-9E4C-068A9138B0D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8A6069E-5C4C-428A-8EC2-2FF4AC1E5938}" type="pres">
      <dgm:prSet presAssocID="{931CCAA4-C092-47C4-811B-E6377BB05B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F2E48-4A7E-4DEA-A1DB-011733796194}" type="pres">
      <dgm:prSet presAssocID="{448F6347-2C37-45BC-A4A9-1A1982BE58E1}" presName="upArrow" presStyleLbl="node1" presStyleIdx="0" presStyleCnt="2"/>
      <dgm:spPr/>
    </dgm:pt>
    <dgm:pt modelId="{08DB5ECD-2074-4C33-B959-DFD8A523F3ED}" type="pres">
      <dgm:prSet presAssocID="{448F6347-2C37-45BC-A4A9-1A1982BE58E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1CCE-49D7-4F3C-86C5-7E8CD1BCAFBD}" type="pres">
      <dgm:prSet presAssocID="{355B08A8-CDE9-4A74-8157-D1F2E5BC68BE}" presName="downArrow" presStyleLbl="node1" presStyleIdx="1" presStyleCnt="2"/>
      <dgm:spPr/>
    </dgm:pt>
    <dgm:pt modelId="{D534771E-8298-492E-966E-9BBF3739D960}" type="pres">
      <dgm:prSet presAssocID="{355B08A8-CDE9-4A74-8157-D1F2E5BC68B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1C598-6BE1-42F2-88D3-D60ABFC01B02}" type="presOf" srcId="{448F6347-2C37-45BC-A4A9-1A1982BE58E1}" destId="{08DB5ECD-2074-4C33-B959-DFD8A523F3ED}" srcOrd="0" destOrd="0" presId="urn:microsoft.com/office/officeart/2005/8/layout/arrow4"/>
    <dgm:cxn modelId="{E05C6A10-025F-4C0A-B2A2-BDE70C67811E}" type="presOf" srcId="{355B08A8-CDE9-4A74-8157-D1F2E5BC68BE}" destId="{D534771E-8298-492E-966E-9BBF3739D960}" srcOrd="0" destOrd="0" presId="urn:microsoft.com/office/officeart/2005/8/layout/arrow4"/>
    <dgm:cxn modelId="{BFFFEB45-B30A-42F1-B817-C545989762B9}" type="presOf" srcId="{931CCAA4-C092-47C4-811B-E6377BB05B15}" destId="{F8A6069E-5C4C-428A-8EC2-2FF4AC1E5938}" srcOrd="0" destOrd="0" presId="urn:microsoft.com/office/officeart/2005/8/layout/arrow4"/>
    <dgm:cxn modelId="{1472DCCE-9023-4747-9FC9-119D510F3B0B}" srcId="{931CCAA4-C092-47C4-811B-E6377BB05B15}" destId="{448F6347-2C37-45BC-A4A9-1A1982BE58E1}" srcOrd="0" destOrd="0" parTransId="{89987D3E-C691-4D7B-BE55-414B2E0B3892}" sibTransId="{FE380737-0865-45E7-AE51-B6840B5840A4}"/>
    <dgm:cxn modelId="{4ABCB92F-086E-4584-9E4C-068A9138B0D8}" srcId="{931CCAA4-C092-47C4-811B-E6377BB05B15}" destId="{355B08A8-CDE9-4A74-8157-D1F2E5BC68BE}" srcOrd="1" destOrd="0" parTransId="{E9011C41-7A54-4D76-96CA-193456D4633D}" sibTransId="{81AF6F04-9C62-4925-9340-DCE0DCF70909}"/>
    <dgm:cxn modelId="{66DC7C13-72D7-4A19-AD32-DFC74EE72B1C}" type="presParOf" srcId="{F8A6069E-5C4C-428A-8EC2-2FF4AC1E5938}" destId="{17CF2E48-4A7E-4DEA-A1DB-011733796194}" srcOrd="0" destOrd="0" presId="urn:microsoft.com/office/officeart/2005/8/layout/arrow4"/>
    <dgm:cxn modelId="{830F11CD-00CE-46C4-B847-C09FF9D34ACB}" type="presParOf" srcId="{F8A6069E-5C4C-428A-8EC2-2FF4AC1E5938}" destId="{08DB5ECD-2074-4C33-B959-DFD8A523F3ED}" srcOrd="1" destOrd="0" presId="urn:microsoft.com/office/officeart/2005/8/layout/arrow4"/>
    <dgm:cxn modelId="{E356E030-B101-4407-89DF-062A98C82953}" type="presParOf" srcId="{F8A6069E-5C4C-428A-8EC2-2FF4AC1E5938}" destId="{495C1CCE-49D7-4F3C-86C5-7E8CD1BCAFBD}" srcOrd="2" destOrd="0" presId="urn:microsoft.com/office/officeart/2005/8/layout/arrow4"/>
    <dgm:cxn modelId="{CD6DC293-6183-4729-9233-4E0105CE0D78}" type="presParOf" srcId="{F8A6069E-5C4C-428A-8EC2-2FF4AC1E5938}" destId="{D534771E-8298-492E-966E-9BBF3739D9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CCAA4-C092-47C4-811B-E6377BB05B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F6347-2C37-45BC-A4A9-1A1982BE58E1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+ Отсутствие ручной обработки</a:t>
          </a:r>
        </a:p>
        <a:p>
          <a:r>
            <a:rPr lang="ru-RU" dirty="0" smtClean="0">
              <a:solidFill>
                <a:srgbClr val="0000FF"/>
              </a:solidFill>
            </a:rPr>
            <a:t>+ Оперативность и качество данных</a:t>
          </a:r>
        </a:p>
        <a:p>
          <a:r>
            <a:rPr lang="ru-RU" dirty="0" smtClean="0">
              <a:solidFill>
                <a:srgbClr val="0000FF"/>
              </a:solidFill>
            </a:rPr>
            <a:t>+ Анализ вторичных продаж по каналам</a:t>
          </a:r>
        </a:p>
        <a:p>
          <a:r>
            <a:rPr lang="ru-RU" dirty="0" smtClean="0">
              <a:solidFill>
                <a:srgbClr val="0000FF"/>
              </a:solidFill>
            </a:rPr>
            <a:t>+ Анализ эффективности команды Торговых Представителей</a:t>
          </a:r>
        </a:p>
      </dgm:t>
    </dgm:pt>
    <dgm:pt modelId="{89987D3E-C691-4D7B-BE55-414B2E0B3892}" type="parTrans" cxnId="{1472DCCE-9023-4747-9FC9-119D510F3B0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E380737-0865-45E7-AE51-B6840B5840A4}" type="sibTrans" cxnId="{1472DCCE-9023-4747-9FC9-119D510F3B0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355B08A8-CDE9-4A74-8157-D1F2E5BC68BE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- Стоимость решения</a:t>
          </a:r>
        </a:p>
        <a:p>
          <a:r>
            <a:rPr lang="ru-RU" dirty="0" smtClean="0">
              <a:solidFill>
                <a:srgbClr val="0000FF"/>
              </a:solidFill>
            </a:rPr>
            <a:t>- Необходим маппинг продукции, каналов Продаж, Торговых Представителей</a:t>
          </a:r>
        </a:p>
        <a:p>
          <a:r>
            <a:rPr lang="ru-RU" dirty="0" smtClean="0">
              <a:solidFill>
                <a:srgbClr val="0000FF"/>
              </a:solidFill>
            </a:rPr>
            <a:t>- Отсутствует информация из Торговых Точек (Визиты, Дистрибьюция, </a:t>
          </a:r>
          <a:r>
            <a:rPr lang="en-US" dirty="0" smtClean="0">
              <a:solidFill>
                <a:srgbClr val="0000FF"/>
              </a:solidFill>
            </a:rPr>
            <a:t>POS</a:t>
          </a:r>
          <a:r>
            <a:rPr lang="ru-RU" dirty="0" smtClean="0">
              <a:solidFill>
                <a:srgbClr val="0000FF"/>
              </a:solidFill>
            </a:rPr>
            <a:t>)</a:t>
          </a:r>
        </a:p>
      </dgm:t>
    </dgm:pt>
    <dgm:pt modelId="{E9011C41-7A54-4D76-96CA-193456D4633D}" type="parTrans" cxnId="{4ABCB92F-086E-4584-9E4C-068A9138B0D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81AF6F04-9C62-4925-9340-DCE0DCF70909}" type="sibTrans" cxnId="{4ABCB92F-086E-4584-9E4C-068A9138B0D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8A6069E-5C4C-428A-8EC2-2FF4AC1E5938}" type="pres">
      <dgm:prSet presAssocID="{931CCAA4-C092-47C4-811B-E6377BB05B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F2E48-4A7E-4DEA-A1DB-011733796194}" type="pres">
      <dgm:prSet presAssocID="{448F6347-2C37-45BC-A4A9-1A1982BE58E1}" presName="upArrow" presStyleLbl="node1" presStyleIdx="0" presStyleCnt="2"/>
      <dgm:spPr/>
    </dgm:pt>
    <dgm:pt modelId="{08DB5ECD-2074-4C33-B959-DFD8A523F3ED}" type="pres">
      <dgm:prSet presAssocID="{448F6347-2C37-45BC-A4A9-1A1982BE58E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1CCE-49D7-4F3C-86C5-7E8CD1BCAFBD}" type="pres">
      <dgm:prSet presAssocID="{355B08A8-CDE9-4A74-8157-D1F2E5BC68BE}" presName="downArrow" presStyleLbl="node1" presStyleIdx="1" presStyleCnt="2"/>
      <dgm:spPr/>
    </dgm:pt>
    <dgm:pt modelId="{D534771E-8298-492E-966E-9BBF3739D960}" type="pres">
      <dgm:prSet presAssocID="{355B08A8-CDE9-4A74-8157-D1F2E5BC68B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8772D-BCD1-411B-A9DE-0F3431379CBA}" type="presOf" srcId="{931CCAA4-C092-47C4-811B-E6377BB05B15}" destId="{F8A6069E-5C4C-428A-8EC2-2FF4AC1E5938}" srcOrd="0" destOrd="0" presId="urn:microsoft.com/office/officeart/2005/8/layout/arrow4"/>
    <dgm:cxn modelId="{ACC14980-C25B-4E2D-B6A9-C824DC56BF4D}" type="presOf" srcId="{448F6347-2C37-45BC-A4A9-1A1982BE58E1}" destId="{08DB5ECD-2074-4C33-B959-DFD8A523F3ED}" srcOrd="0" destOrd="0" presId="urn:microsoft.com/office/officeart/2005/8/layout/arrow4"/>
    <dgm:cxn modelId="{4ABCB92F-086E-4584-9E4C-068A9138B0D8}" srcId="{931CCAA4-C092-47C4-811B-E6377BB05B15}" destId="{355B08A8-CDE9-4A74-8157-D1F2E5BC68BE}" srcOrd="1" destOrd="0" parTransId="{E9011C41-7A54-4D76-96CA-193456D4633D}" sibTransId="{81AF6F04-9C62-4925-9340-DCE0DCF70909}"/>
    <dgm:cxn modelId="{1472DCCE-9023-4747-9FC9-119D510F3B0B}" srcId="{931CCAA4-C092-47C4-811B-E6377BB05B15}" destId="{448F6347-2C37-45BC-A4A9-1A1982BE58E1}" srcOrd="0" destOrd="0" parTransId="{89987D3E-C691-4D7B-BE55-414B2E0B3892}" sibTransId="{FE380737-0865-45E7-AE51-B6840B5840A4}"/>
    <dgm:cxn modelId="{DA7188B7-D033-4E14-8E73-8DEC5E0E02C2}" type="presOf" srcId="{355B08A8-CDE9-4A74-8157-D1F2E5BC68BE}" destId="{D534771E-8298-492E-966E-9BBF3739D960}" srcOrd="0" destOrd="0" presId="urn:microsoft.com/office/officeart/2005/8/layout/arrow4"/>
    <dgm:cxn modelId="{71710C3D-9B97-4320-9822-78CE743BF6FA}" type="presParOf" srcId="{F8A6069E-5C4C-428A-8EC2-2FF4AC1E5938}" destId="{17CF2E48-4A7E-4DEA-A1DB-011733796194}" srcOrd="0" destOrd="0" presId="urn:microsoft.com/office/officeart/2005/8/layout/arrow4"/>
    <dgm:cxn modelId="{31E74232-848C-42A2-9FB6-C813A7CAA74C}" type="presParOf" srcId="{F8A6069E-5C4C-428A-8EC2-2FF4AC1E5938}" destId="{08DB5ECD-2074-4C33-B959-DFD8A523F3ED}" srcOrd="1" destOrd="0" presId="urn:microsoft.com/office/officeart/2005/8/layout/arrow4"/>
    <dgm:cxn modelId="{C972CAC3-B7C4-4A31-9446-5FCBE07DD06B}" type="presParOf" srcId="{F8A6069E-5C4C-428A-8EC2-2FF4AC1E5938}" destId="{495C1CCE-49D7-4F3C-86C5-7E8CD1BCAFBD}" srcOrd="2" destOrd="0" presId="urn:microsoft.com/office/officeart/2005/8/layout/arrow4"/>
    <dgm:cxn modelId="{9BA9A146-24F3-4C9C-87EA-F161B6140DAB}" type="presParOf" srcId="{F8A6069E-5C4C-428A-8EC2-2FF4AC1E5938}" destId="{D534771E-8298-492E-966E-9BBF3739D9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C8B0C-3D3E-4C3D-8FF9-59035546C33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A2C0019-DDC2-4CAA-87B4-A2724B469902}">
      <dgm:prSet phldrT="[Текст]"/>
      <dgm:spPr/>
      <dgm:t>
        <a:bodyPr/>
        <a:lstStyle/>
        <a:p>
          <a:r>
            <a:rPr lang="ru-RU" dirty="0" smtClean="0"/>
            <a:t>Торговый Представитель</a:t>
          </a:r>
          <a:endParaRPr lang="ru-RU" dirty="0"/>
        </a:p>
      </dgm:t>
    </dgm:pt>
    <dgm:pt modelId="{684BF3C4-06F1-4507-9BAC-EC7A931E1783}" type="parTrans" cxnId="{1F655F25-2B72-43D0-92E8-F8C4D886822B}">
      <dgm:prSet/>
      <dgm:spPr/>
      <dgm:t>
        <a:bodyPr/>
        <a:lstStyle/>
        <a:p>
          <a:endParaRPr lang="ru-RU"/>
        </a:p>
      </dgm:t>
    </dgm:pt>
    <dgm:pt modelId="{357A9340-3F4E-488B-93EB-712954FE376A}" type="sibTrans" cxnId="{1F655F25-2B72-43D0-92E8-F8C4D886822B}">
      <dgm:prSet/>
      <dgm:spPr/>
      <dgm:t>
        <a:bodyPr/>
        <a:lstStyle/>
        <a:p>
          <a:endParaRPr lang="ru-RU"/>
        </a:p>
      </dgm:t>
    </dgm:pt>
    <dgm:pt modelId="{B0B9F6EF-9779-4BBD-913D-1A02916100F7}">
      <dgm:prSet phldrT="[Текст]"/>
      <dgm:spPr/>
      <dgm:t>
        <a:bodyPr/>
        <a:lstStyle/>
        <a:p>
          <a:r>
            <a:rPr lang="ru-RU" dirty="0" smtClean="0"/>
            <a:t>Дистрибьютор</a:t>
          </a:r>
        </a:p>
      </dgm:t>
    </dgm:pt>
    <dgm:pt modelId="{B79354A3-B17A-4648-AA8D-576B3971DB98}" type="parTrans" cxnId="{B81255BF-633A-462E-A7BC-7CD0E97DC77A}">
      <dgm:prSet/>
      <dgm:spPr/>
      <dgm:t>
        <a:bodyPr/>
        <a:lstStyle/>
        <a:p>
          <a:endParaRPr lang="ru-RU"/>
        </a:p>
      </dgm:t>
    </dgm:pt>
    <dgm:pt modelId="{2E6D3454-FDF9-49EA-A9F5-54A531174543}" type="sibTrans" cxnId="{B81255BF-633A-462E-A7BC-7CD0E97DC77A}">
      <dgm:prSet/>
      <dgm:spPr/>
      <dgm:t>
        <a:bodyPr/>
        <a:lstStyle/>
        <a:p>
          <a:endParaRPr lang="ru-RU"/>
        </a:p>
      </dgm:t>
    </dgm:pt>
    <dgm:pt modelId="{F2A6C2E4-2075-4F5D-87D3-23B3CDD1D560}">
      <dgm:prSet phldrT="[Текст]"/>
      <dgm:spPr/>
      <dgm:t>
        <a:bodyPr/>
        <a:lstStyle/>
        <a:p>
          <a:r>
            <a:rPr lang="ru-RU" dirty="0" smtClean="0"/>
            <a:t>Производитель</a:t>
          </a:r>
          <a:endParaRPr lang="ru-RU" dirty="0"/>
        </a:p>
      </dgm:t>
    </dgm:pt>
    <dgm:pt modelId="{BC193E4A-0973-4BCC-A6A3-25E7B05E05A8}" type="parTrans" cxnId="{0C747DFE-874E-4F68-B6CC-A2F691323FA0}">
      <dgm:prSet/>
      <dgm:spPr/>
      <dgm:t>
        <a:bodyPr/>
        <a:lstStyle/>
        <a:p>
          <a:endParaRPr lang="ru-RU"/>
        </a:p>
      </dgm:t>
    </dgm:pt>
    <dgm:pt modelId="{4E248C4D-D7A6-4121-A6B9-555107F1CBDE}" type="sibTrans" cxnId="{0C747DFE-874E-4F68-B6CC-A2F691323FA0}">
      <dgm:prSet/>
      <dgm:spPr/>
      <dgm:t>
        <a:bodyPr/>
        <a:lstStyle/>
        <a:p>
          <a:endParaRPr lang="ru-RU"/>
        </a:p>
      </dgm:t>
    </dgm:pt>
    <dgm:pt modelId="{183B7E5A-A6B7-4745-9153-72CC06B0F962}" type="pres">
      <dgm:prSet presAssocID="{76AC8B0C-3D3E-4C3D-8FF9-59035546C33F}" presName="arrowDiagram" presStyleCnt="0">
        <dgm:presLayoutVars>
          <dgm:chMax val="5"/>
          <dgm:dir/>
          <dgm:resizeHandles val="exact"/>
        </dgm:presLayoutVars>
      </dgm:prSet>
      <dgm:spPr/>
    </dgm:pt>
    <dgm:pt modelId="{C8E7AD2E-8151-44C9-A8E9-B0F8E9817B55}" type="pres">
      <dgm:prSet presAssocID="{76AC8B0C-3D3E-4C3D-8FF9-59035546C33F}" presName="arrow" presStyleLbl="bgShp" presStyleIdx="0" presStyleCn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C024D0FE-A981-47C7-9F6A-80FC40FF8B36}" type="pres">
      <dgm:prSet presAssocID="{76AC8B0C-3D3E-4C3D-8FF9-59035546C33F}" presName="arrowDiagram3" presStyleCnt="0"/>
      <dgm:spPr/>
    </dgm:pt>
    <dgm:pt modelId="{D94DB853-1448-4C4F-8EF0-E6B07E6B2D1D}" type="pres">
      <dgm:prSet presAssocID="{0A2C0019-DDC2-4CAA-87B4-A2724B469902}" presName="bullet3a" presStyleLbl="node1" presStyleIdx="0" presStyleCnt="3"/>
      <dgm:spPr/>
    </dgm:pt>
    <dgm:pt modelId="{15717DCB-DA86-44C9-AB2E-0A274988C9C7}" type="pres">
      <dgm:prSet presAssocID="{0A2C0019-DDC2-4CAA-87B4-A2724B46990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3E5C9-42F9-4FB5-BE7D-C2912D06FCA4}" type="pres">
      <dgm:prSet presAssocID="{B0B9F6EF-9779-4BBD-913D-1A02916100F7}" presName="bullet3b" presStyleLbl="node1" presStyleIdx="1" presStyleCnt="3"/>
      <dgm:spPr/>
    </dgm:pt>
    <dgm:pt modelId="{D9E64955-E65C-43F6-95C6-521AAB28725E}" type="pres">
      <dgm:prSet presAssocID="{B0B9F6EF-9779-4BBD-913D-1A02916100F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1EB85-5995-4742-8D2B-ABE11BC937A1}" type="pres">
      <dgm:prSet presAssocID="{F2A6C2E4-2075-4F5D-87D3-23B3CDD1D560}" presName="bullet3c" presStyleLbl="node1" presStyleIdx="2" presStyleCnt="3"/>
      <dgm:spPr/>
    </dgm:pt>
    <dgm:pt modelId="{0CB354E8-BF88-405C-8DA3-0D872373CA03}" type="pres">
      <dgm:prSet presAssocID="{F2A6C2E4-2075-4F5D-87D3-23B3CDD1D56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90A93-B8A6-44A2-AF8F-7BE7CF294008}" type="presOf" srcId="{B0B9F6EF-9779-4BBD-913D-1A02916100F7}" destId="{D9E64955-E65C-43F6-95C6-521AAB28725E}" srcOrd="0" destOrd="0" presId="urn:microsoft.com/office/officeart/2005/8/layout/arrow2"/>
    <dgm:cxn modelId="{2170CF25-CA4D-4BC1-99F7-B380627B0CDB}" type="presOf" srcId="{76AC8B0C-3D3E-4C3D-8FF9-59035546C33F}" destId="{183B7E5A-A6B7-4745-9153-72CC06B0F962}" srcOrd="0" destOrd="0" presId="urn:microsoft.com/office/officeart/2005/8/layout/arrow2"/>
    <dgm:cxn modelId="{B81255BF-633A-462E-A7BC-7CD0E97DC77A}" srcId="{76AC8B0C-3D3E-4C3D-8FF9-59035546C33F}" destId="{B0B9F6EF-9779-4BBD-913D-1A02916100F7}" srcOrd="1" destOrd="0" parTransId="{B79354A3-B17A-4648-AA8D-576B3971DB98}" sibTransId="{2E6D3454-FDF9-49EA-A9F5-54A531174543}"/>
    <dgm:cxn modelId="{CC773B83-3C04-40D7-A2C0-2C9522531F36}" type="presOf" srcId="{F2A6C2E4-2075-4F5D-87D3-23B3CDD1D560}" destId="{0CB354E8-BF88-405C-8DA3-0D872373CA03}" srcOrd="0" destOrd="0" presId="urn:microsoft.com/office/officeart/2005/8/layout/arrow2"/>
    <dgm:cxn modelId="{F9BFD162-C2E8-4A6A-8787-1E4028EE0C7A}" type="presOf" srcId="{0A2C0019-DDC2-4CAA-87B4-A2724B469902}" destId="{15717DCB-DA86-44C9-AB2E-0A274988C9C7}" srcOrd="0" destOrd="0" presId="urn:microsoft.com/office/officeart/2005/8/layout/arrow2"/>
    <dgm:cxn modelId="{0C747DFE-874E-4F68-B6CC-A2F691323FA0}" srcId="{76AC8B0C-3D3E-4C3D-8FF9-59035546C33F}" destId="{F2A6C2E4-2075-4F5D-87D3-23B3CDD1D560}" srcOrd="2" destOrd="0" parTransId="{BC193E4A-0973-4BCC-A6A3-25E7B05E05A8}" sibTransId="{4E248C4D-D7A6-4121-A6B9-555107F1CBDE}"/>
    <dgm:cxn modelId="{1F655F25-2B72-43D0-92E8-F8C4D886822B}" srcId="{76AC8B0C-3D3E-4C3D-8FF9-59035546C33F}" destId="{0A2C0019-DDC2-4CAA-87B4-A2724B469902}" srcOrd="0" destOrd="0" parTransId="{684BF3C4-06F1-4507-9BAC-EC7A931E1783}" sibTransId="{357A9340-3F4E-488B-93EB-712954FE376A}"/>
    <dgm:cxn modelId="{8AAF0441-248A-4681-88E9-95DAD074AEE9}" type="presParOf" srcId="{183B7E5A-A6B7-4745-9153-72CC06B0F962}" destId="{C8E7AD2E-8151-44C9-A8E9-B0F8E9817B55}" srcOrd="0" destOrd="0" presId="urn:microsoft.com/office/officeart/2005/8/layout/arrow2"/>
    <dgm:cxn modelId="{D98429E1-542C-410F-9926-4B2E4D3D323D}" type="presParOf" srcId="{183B7E5A-A6B7-4745-9153-72CC06B0F962}" destId="{C024D0FE-A981-47C7-9F6A-80FC40FF8B36}" srcOrd="1" destOrd="0" presId="urn:microsoft.com/office/officeart/2005/8/layout/arrow2"/>
    <dgm:cxn modelId="{350A00F1-4A5D-476F-92F8-4F33DFB87B01}" type="presParOf" srcId="{C024D0FE-A981-47C7-9F6A-80FC40FF8B36}" destId="{D94DB853-1448-4C4F-8EF0-E6B07E6B2D1D}" srcOrd="0" destOrd="0" presId="urn:microsoft.com/office/officeart/2005/8/layout/arrow2"/>
    <dgm:cxn modelId="{9C2F7710-55B9-4B42-906C-3781E8EB98A5}" type="presParOf" srcId="{C024D0FE-A981-47C7-9F6A-80FC40FF8B36}" destId="{15717DCB-DA86-44C9-AB2E-0A274988C9C7}" srcOrd="1" destOrd="0" presId="urn:microsoft.com/office/officeart/2005/8/layout/arrow2"/>
    <dgm:cxn modelId="{27C327B2-FD36-4ABA-8FE6-4A7D1D244BEC}" type="presParOf" srcId="{C024D0FE-A981-47C7-9F6A-80FC40FF8B36}" destId="{20F3E5C9-42F9-4FB5-BE7D-C2912D06FCA4}" srcOrd="2" destOrd="0" presId="urn:microsoft.com/office/officeart/2005/8/layout/arrow2"/>
    <dgm:cxn modelId="{2462DA2E-E257-4DF5-A0E6-533EE33EE31A}" type="presParOf" srcId="{C024D0FE-A981-47C7-9F6A-80FC40FF8B36}" destId="{D9E64955-E65C-43F6-95C6-521AAB28725E}" srcOrd="3" destOrd="0" presId="urn:microsoft.com/office/officeart/2005/8/layout/arrow2"/>
    <dgm:cxn modelId="{AE2381FD-A936-42CD-BF1C-D6C83587840B}" type="presParOf" srcId="{C024D0FE-A981-47C7-9F6A-80FC40FF8B36}" destId="{C4B1EB85-5995-4742-8D2B-ABE11BC937A1}" srcOrd="4" destOrd="0" presId="urn:microsoft.com/office/officeart/2005/8/layout/arrow2"/>
    <dgm:cxn modelId="{4A5225F6-EFF8-4BA3-B3B5-1951B104B22F}" type="presParOf" srcId="{C024D0FE-A981-47C7-9F6A-80FC40FF8B36}" destId="{0CB354E8-BF88-405C-8DA3-0D872373CA0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F2E48-4A7E-4DEA-A1DB-011733796194}">
      <dsp:nvSpPr>
        <dsp:cNvPr id="0" name=""/>
        <dsp:cNvSpPr/>
      </dsp:nvSpPr>
      <dsp:spPr>
        <a:xfrm>
          <a:off x="4526" y="0"/>
          <a:ext cx="2715768" cy="217246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B5ECD-2074-4C33-B959-DFD8A523F3ED}">
      <dsp:nvSpPr>
        <dsp:cNvPr id="0" name=""/>
        <dsp:cNvSpPr/>
      </dsp:nvSpPr>
      <dsp:spPr>
        <a:xfrm>
          <a:off x="2801767" y="0"/>
          <a:ext cx="4608576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+Простота и доступность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+Точность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+Периодичность: Ежедневно</a:t>
          </a:r>
          <a:endParaRPr lang="ru-RU" sz="2300" kern="1200" dirty="0">
            <a:solidFill>
              <a:srgbClr val="0000FF"/>
            </a:solidFill>
          </a:endParaRPr>
        </a:p>
      </dsp:txBody>
      <dsp:txXfrm>
        <a:off x="2801767" y="0"/>
        <a:ext cx="4608576" cy="2172461"/>
      </dsp:txXfrm>
    </dsp:sp>
    <dsp:sp modelId="{495C1CCE-49D7-4F3C-86C5-7E8CD1BCAFBD}">
      <dsp:nvSpPr>
        <dsp:cNvPr id="0" name=""/>
        <dsp:cNvSpPr/>
      </dsp:nvSpPr>
      <dsp:spPr>
        <a:xfrm>
          <a:off x="819256" y="2353500"/>
          <a:ext cx="2715768" cy="217246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4771E-8298-492E-966E-9BBF3739D960}">
      <dsp:nvSpPr>
        <dsp:cNvPr id="0" name=""/>
        <dsp:cNvSpPr/>
      </dsp:nvSpPr>
      <dsp:spPr>
        <a:xfrm>
          <a:off x="3616497" y="2353500"/>
          <a:ext cx="4608576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- Отсутствие анализа по каналам розничных продаж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FF"/>
              </a:solidFill>
            </a:rPr>
            <a:t>- Отсутствие информации по остаткам Дистрибьютора</a:t>
          </a:r>
          <a:endParaRPr lang="ru-RU" sz="2300" kern="1200" dirty="0">
            <a:solidFill>
              <a:srgbClr val="0000FF"/>
            </a:solidFill>
          </a:endParaRPr>
        </a:p>
      </dsp:txBody>
      <dsp:txXfrm>
        <a:off x="3616497" y="2353500"/>
        <a:ext cx="4608576" cy="21724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F2E48-4A7E-4DEA-A1DB-011733796194}">
      <dsp:nvSpPr>
        <dsp:cNvPr id="0" name=""/>
        <dsp:cNvSpPr/>
      </dsp:nvSpPr>
      <dsp:spPr>
        <a:xfrm>
          <a:off x="4526" y="0"/>
          <a:ext cx="2715768" cy="217246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B5ECD-2074-4C33-B959-DFD8A523F3ED}">
      <dsp:nvSpPr>
        <dsp:cNvPr id="0" name=""/>
        <dsp:cNvSpPr/>
      </dsp:nvSpPr>
      <dsp:spPr>
        <a:xfrm>
          <a:off x="2801767" y="0"/>
          <a:ext cx="4608576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+ Простота реализации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+ Контроль качества данных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+ Анализ Ассортимента Остатков</a:t>
          </a:r>
        </a:p>
      </dsp:txBody>
      <dsp:txXfrm>
        <a:off x="2801767" y="0"/>
        <a:ext cx="4608576" cy="2172461"/>
      </dsp:txXfrm>
    </dsp:sp>
    <dsp:sp modelId="{495C1CCE-49D7-4F3C-86C5-7E8CD1BCAFBD}">
      <dsp:nvSpPr>
        <dsp:cNvPr id="0" name=""/>
        <dsp:cNvSpPr/>
      </dsp:nvSpPr>
      <dsp:spPr>
        <a:xfrm>
          <a:off x="819256" y="2353500"/>
          <a:ext cx="2715768" cy="217246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4771E-8298-492E-966E-9BBF3739D960}">
      <dsp:nvSpPr>
        <dsp:cNvPr id="0" name=""/>
        <dsp:cNvSpPr/>
      </dsp:nvSpPr>
      <dsp:spPr>
        <a:xfrm>
          <a:off x="3616497" y="2353500"/>
          <a:ext cx="4608576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- Ручная подготовка информации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- Необходим маппинг продукции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- Отсутствие информации по каналам продаж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FF"/>
              </a:solidFill>
            </a:rPr>
            <a:t>- Периодичность: Месяц/Неделя</a:t>
          </a:r>
          <a:endParaRPr lang="ru-RU" sz="1800" kern="1200" dirty="0">
            <a:solidFill>
              <a:srgbClr val="0000FF"/>
            </a:solidFill>
          </a:endParaRPr>
        </a:p>
      </dsp:txBody>
      <dsp:txXfrm>
        <a:off x="3616497" y="2353500"/>
        <a:ext cx="4608576" cy="21724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F2E48-4A7E-4DEA-A1DB-011733796194}">
      <dsp:nvSpPr>
        <dsp:cNvPr id="0" name=""/>
        <dsp:cNvSpPr/>
      </dsp:nvSpPr>
      <dsp:spPr>
        <a:xfrm>
          <a:off x="4526" y="0"/>
          <a:ext cx="2715768" cy="217246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B5ECD-2074-4C33-B959-DFD8A523F3ED}">
      <dsp:nvSpPr>
        <dsp:cNvPr id="0" name=""/>
        <dsp:cNvSpPr/>
      </dsp:nvSpPr>
      <dsp:spPr>
        <a:xfrm>
          <a:off x="2801767" y="0"/>
          <a:ext cx="4608576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+ Отсутствие ручной обработки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+ Оперативность и качество данных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+ Анализ вторичных продаж по каналам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+ Анализ эффективности команды Торговых Представителей</a:t>
          </a:r>
        </a:p>
      </dsp:txBody>
      <dsp:txXfrm>
        <a:off x="2801767" y="0"/>
        <a:ext cx="4608576" cy="2172461"/>
      </dsp:txXfrm>
    </dsp:sp>
    <dsp:sp modelId="{495C1CCE-49D7-4F3C-86C5-7E8CD1BCAFBD}">
      <dsp:nvSpPr>
        <dsp:cNvPr id="0" name=""/>
        <dsp:cNvSpPr/>
      </dsp:nvSpPr>
      <dsp:spPr>
        <a:xfrm>
          <a:off x="819256" y="2353500"/>
          <a:ext cx="2715768" cy="217246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4771E-8298-492E-966E-9BBF3739D960}">
      <dsp:nvSpPr>
        <dsp:cNvPr id="0" name=""/>
        <dsp:cNvSpPr/>
      </dsp:nvSpPr>
      <dsp:spPr>
        <a:xfrm>
          <a:off x="3616497" y="2353500"/>
          <a:ext cx="4608576" cy="217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- Стоимость решения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- Необходим маппинг продукции, каналов Продаж, Торговых Представителей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- Отсутствует информация из Торговых Точек (Визиты, Дистрибьюция, </a:t>
          </a:r>
          <a:r>
            <a:rPr lang="en-US" sz="1600" kern="1200" dirty="0" smtClean="0">
              <a:solidFill>
                <a:srgbClr val="0000FF"/>
              </a:solidFill>
            </a:rPr>
            <a:t>POS</a:t>
          </a:r>
          <a:r>
            <a:rPr lang="ru-RU" sz="1600" kern="1200" dirty="0" smtClean="0">
              <a:solidFill>
                <a:srgbClr val="0000FF"/>
              </a:solidFill>
            </a:rPr>
            <a:t>)</a:t>
          </a:r>
        </a:p>
      </dsp:txBody>
      <dsp:txXfrm>
        <a:off x="3616497" y="2353500"/>
        <a:ext cx="4608576" cy="21724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7AD2E-8151-44C9-A8E9-B0F8E9817B55}">
      <dsp:nvSpPr>
        <dsp:cNvPr id="0" name=""/>
        <dsp:cNvSpPr/>
      </dsp:nvSpPr>
      <dsp:spPr>
        <a:xfrm>
          <a:off x="231658" y="0"/>
          <a:ext cx="7241539" cy="452596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DB853-1448-4C4F-8EF0-E6B07E6B2D1D}">
      <dsp:nvSpPr>
        <dsp:cNvPr id="0" name=""/>
        <dsp:cNvSpPr/>
      </dsp:nvSpPr>
      <dsp:spPr>
        <a:xfrm>
          <a:off x="1151333" y="3123818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17DCB-DA86-44C9-AB2E-0A274988C9C7}">
      <dsp:nvSpPr>
        <dsp:cNvPr id="0" name=""/>
        <dsp:cNvSpPr/>
      </dsp:nvSpPr>
      <dsp:spPr>
        <a:xfrm>
          <a:off x="1245473" y="3217958"/>
          <a:ext cx="1687278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Торговый Представитель</a:t>
          </a:r>
          <a:endParaRPr lang="ru-RU" sz="1500" kern="1200" dirty="0"/>
        </a:p>
      </dsp:txBody>
      <dsp:txXfrm>
        <a:off x="1245473" y="3217958"/>
        <a:ext cx="1687278" cy="1308003"/>
      </dsp:txXfrm>
    </dsp:sp>
    <dsp:sp modelId="{20F3E5C9-42F9-4FB5-BE7D-C2912D06FCA4}">
      <dsp:nvSpPr>
        <dsp:cNvPr id="0" name=""/>
        <dsp:cNvSpPr/>
      </dsp:nvSpPr>
      <dsp:spPr>
        <a:xfrm>
          <a:off x="2813267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64955-E65C-43F6-95C6-521AAB28725E}">
      <dsp:nvSpPr>
        <dsp:cNvPr id="0" name=""/>
        <dsp:cNvSpPr/>
      </dsp:nvSpPr>
      <dsp:spPr>
        <a:xfrm>
          <a:off x="2983443" y="2063838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Дистрибьютор</a:t>
          </a:r>
        </a:p>
      </dsp:txBody>
      <dsp:txXfrm>
        <a:off x="2983443" y="2063838"/>
        <a:ext cx="1737969" cy="2462123"/>
      </dsp:txXfrm>
    </dsp:sp>
    <dsp:sp modelId="{C4B1EB85-5995-4742-8D2B-ABE11BC937A1}">
      <dsp:nvSpPr>
        <dsp:cNvPr id="0" name=""/>
        <dsp:cNvSpPr/>
      </dsp:nvSpPr>
      <dsp:spPr>
        <a:xfrm>
          <a:off x="4811931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54E8-BF88-405C-8DA3-0D872373CA03}">
      <dsp:nvSpPr>
        <dsp:cNvPr id="0" name=""/>
        <dsp:cNvSpPr/>
      </dsp:nvSpPr>
      <dsp:spPr>
        <a:xfrm>
          <a:off x="5047281" y="1380418"/>
          <a:ext cx="1737969" cy="31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Производитель</a:t>
          </a:r>
          <a:endParaRPr lang="ru-RU" sz="1500" kern="1200" dirty="0"/>
        </a:p>
      </dsp:txBody>
      <dsp:txXfrm>
        <a:off x="5047281" y="1380418"/>
        <a:ext cx="1737969" cy="3145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9/27/2010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9/27/2010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Decision support information available on PDA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POP (Previous orders, Debts, Discounts)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Products (Available Stock, Price lists 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Must SKU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Current Promo Actions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POS materials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Automatically calculation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Recommended order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Total order amount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Reduce time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Route optimizations (Orders sent by mobile phone or Internet)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Reporting (available on PDA and Desktop)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No operator order entry errors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Customer satisfaction </a:t>
            </a:r>
            <a:endParaRPr lang="en-GB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9/27/2010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rgbClr val="0000FF"/>
                </a:solidFill>
              </a:rPr>
              <a:t>Increase sales and coverage of outlets due to optimisation of field sales work</a:t>
            </a: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Shorten billing cycles</a:t>
            </a:r>
            <a:endParaRPr lang="en-GB" dirty="0" smtClean="0">
              <a:solidFill>
                <a:srgbClr val="0000FF"/>
              </a:solidFill>
            </a:endParaRP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Significant reduce of manual operation (improve in time, accuracy)</a:t>
            </a: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Stock optimization</a:t>
            </a:r>
          </a:p>
          <a:p>
            <a:pPr marL="0" indent="0"/>
            <a:r>
              <a:rPr lang="en-GB" dirty="0" smtClean="0">
                <a:solidFill>
                  <a:srgbClr val="0000FF"/>
                </a:solidFill>
              </a:rPr>
              <a:t>Sales Force activities monitoring (number of visits, timing etc)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Reduce time for reporting</a:t>
            </a: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New quality reporting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/>
            <a:r>
              <a:rPr lang="en-US" dirty="0" smtClean="0">
                <a:solidFill>
                  <a:srgbClr val="0000FF"/>
                </a:solidFill>
              </a:rPr>
              <a:t>SalesWorks software </a:t>
            </a:r>
          </a:p>
          <a:p>
            <a:pPr marL="717550" lvl="1" indent="-268288"/>
            <a:r>
              <a:rPr lang="en-US" dirty="0" smtClean="0">
                <a:solidFill>
                  <a:srgbClr val="0000FF"/>
                </a:solidFill>
              </a:rPr>
              <a:t>Easy integration with any transactional system</a:t>
            </a:r>
          </a:p>
          <a:p>
            <a:pPr marL="717550" lvl="1" indent="-268288"/>
            <a:r>
              <a:rPr lang="en-US" dirty="0" smtClean="0">
                <a:solidFill>
                  <a:srgbClr val="0000FF"/>
                </a:solidFill>
              </a:rPr>
              <a:t>Low hardware requirements</a:t>
            </a:r>
          </a:p>
          <a:p>
            <a:pPr marL="717550" lvl="1" indent="-268288"/>
            <a:r>
              <a:rPr lang="en-US" dirty="0" smtClean="0">
                <a:solidFill>
                  <a:srgbClr val="0000FF"/>
                </a:solidFill>
              </a:rPr>
              <a:t>Distributor can reuse current hardware (PC, PDA, mobile phone)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Increase in Sales through increase of Number of visits, Number of active POP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Quality of order (Must SKU, Focus Brands)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Actual Data from Distributor Transaction System</a:t>
            </a:r>
          </a:p>
          <a:p>
            <a:pPr marL="717550" lvl="1" indent="-268288"/>
            <a:r>
              <a:rPr lang="en-US" sz="1600" dirty="0" smtClean="0">
                <a:solidFill>
                  <a:srgbClr val="0000FF"/>
                </a:solidFill>
              </a:rPr>
              <a:t>Active POP</a:t>
            </a:r>
          </a:p>
          <a:p>
            <a:pPr marL="717550" lvl="1" indent="-268288"/>
            <a:r>
              <a:rPr lang="en-US" sz="1600" dirty="0" smtClean="0">
                <a:solidFill>
                  <a:srgbClr val="0000FF"/>
                </a:solidFill>
              </a:rPr>
              <a:t>Secondary Sales (Orders, Invoices, Prices, Debts) by Channels, by SR</a:t>
            </a:r>
          </a:p>
          <a:p>
            <a:pPr marL="717550" lvl="1" indent="-268288"/>
            <a:r>
              <a:rPr lang="en-US" sz="1600" dirty="0" smtClean="0">
                <a:solidFill>
                  <a:srgbClr val="0000FF"/>
                </a:solidFill>
              </a:rPr>
              <a:t>Stock information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Better control of distributor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Stock optimization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Sales Force activities monitoring (number of visits, timing etc)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Merchandising information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POS materials monitoring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Promo action monitoring (by questionnaire)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Quality of information (full, actual, detailed)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One Data Center of all level reports available by Internet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Central administration of master data</a:t>
            </a:r>
          </a:p>
          <a:p>
            <a:pPr marL="0" indent="0"/>
            <a:r>
              <a:rPr lang="en-US" sz="1800" dirty="0" smtClean="0">
                <a:solidFill>
                  <a:srgbClr val="0000FF"/>
                </a:solidFill>
              </a:rPr>
              <a:t>Transparency/control is seen as a key benefit but difficult to actually measure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356B-06C3-44E1-A62B-8AEA022C86A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803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1DDD5-091D-4DA1-B3E7-379F12A0D92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647199" cy="4116482"/>
          </a:xfrm>
        </p:spPr>
        <p:txBody>
          <a:bodyPr/>
          <a:lstStyle/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1DDD5-091D-4DA1-B3E7-379F12A0D92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647199" cy="4116482"/>
          </a:xfrm>
        </p:spPr>
        <p:txBody>
          <a:bodyPr/>
          <a:lstStyle/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927D3-D018-4258-9E65-369B0AFEA43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647199" cy="4116482"/>
          </a:xfrm>
        </p:spPr>
        <p:txBody>
          <a:bodyPr/>
          <a:lstStyle/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927D3-D018-4258-9E65-369B0AFEA43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647199" cy="4116482"/>
          </a:xfrm>
        </p:spPr>
        <p:txBody>
          <a:bodyPr/>
          <a:lstStyle/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927D3-D018-4258-9E65-369B0AFEA43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647199" cy="4116482"/>
          </a:xfrm>
        </p:spPr>
        <p:txBody>
          <a:bodyPr/>
          <a:lstStyle/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>
              <a:buFontTx/>
              <a:buChar char="•"/>
            </a:pP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10AB5E-65B2-470F-A90D-8944CCF2250D}" type="datetime2">
              <a:rPr lang="en-US" smtClean="0"/>
              <a:pPr/>
              <a:t>Monday, September 27, 2010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960438"/>
            <a:ext cx="4305300" cy="5668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960438"/>
            <a:ext cx="4305300" cy="5668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4066D-E18E-46CA-ADDB-DC7D9F287FCD}" type="datetime2">
              <a:rPr lang="en-US" smtClean="0"/>
              <a:pPr/>
              <a:t>Monday, September 27, 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AB2-AD30-4274-ADEE-77A916493B5C}" type="datetime2">
              <a:rPr lang="en-US" smtClean="0"/>
              <a:pPr/>
              <a:t>Monday, September 27, 2010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76396-5064-41C5-A285-015EE0047001}" type="datetime2">
              <a:rPr lang="en-US" smtClean="0"/>
              <a:pPr/>
              <a:t>Monday, September 27, 2010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/>
            <a:fld id="{4C8A7A92-D244-4C94-97DC-00C50A8E32A7}" type="datetime2">
              <a:rPr lang="en-US" smtClean="0"/>
              <a:pPr algn="l"/>
              <a:t>Monday, September 27, 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jpe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in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rucha.files.wordpress.com/2009/03/ewolucja_czlowieka.jpg?w=500&amp;h=300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67744" y="2359546"/>
            <a:ext cx="4474468" cy="2684681"/>
          </a:xfrm>
          <a:prstGeom prst="rect">
            <a:avLst/>
          </a:prstGeom>
          <a:noFill/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916832"/>
            <a:ext cx="8569325" cy="71913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Продажи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</a:rPr>
              <a:t>Эволюция Анализа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517232"/>
            <a:ext cx="3492375" cy="79208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Андрей Дмитриев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ru-RU" sz="2000" dirty="0" smtClean="0">
                <a:solidFill>
                  <a:schemeClr val="bg1"/>
                </a:solidFill>
              </a:rPr>
              <a:t>7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09</a:t>
            </a:r>
            <a:r>
              <a:rPr lang="en-US" sz="2000" dirty="0" smtClean="0">
                <a:solidFill>
                  <a:schemeClr val="bg1"/>
                </a:solidFill>
              </a:rPr>
              <a:t>/2010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EDI c </a:t>
            </a:r>
            <a:r>
              <a:rPr lang="ru-RU" sz="4000" dirty="0" smtClean="0">
                <a:solidFill>
                  <a:srgbClr val="0000FF"/>
                </a:solidFill>
              </a:rPr>
              <a:t>УС Дистрибьютора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23975"/>
            <a:ext cx="79343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Системы Автоматизации ТП 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Планирование маршрута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Вспомогательная информация на КПК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Помощь КПК при взятии заказа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Автоматический отчёт по итогам заказа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Экономия времени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Отсутствие ошибок</a:t>
            </a: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Помощь в достижении поставленной цели</a:t>
            </a:r>
          </a:p>
          <a:p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Выгоды для Торгового Представителя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Снижение ошибок ручного ввода</a:t>
            </a: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Заказ с учётом остатков</a:t>
            </a: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Оптимизация цикла заказа</a:t>
            </a: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Рост покрытия</a:t>
            </a: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Рост количества заказов</a:t>
            </a: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Рост продаж</a:t>
            </a:r>
          </a:p>
          <a:p>
            <a:pPr marL="0" indent="0"/>
            <a:endParaRPr lang="ru-RU" sz="2800" dirty="0" smtClean="0">
              <a:solidFill>
                <a:srgbClr val="0000FF"/>
              </a:solidFill>
            </a:endParaRP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Сбор дополнительной информация из ТТ  </a:t>
            </a:r>
          </a:p>
          <a:p>
            <a:pPr marL="0" indent="0"/>
            <a:r>
              <a:rPr lang="ru-RU" sz="2800" dirty="0" smtClean="0">
                <a:solidFill>
                  <a:srgbClr val="0000FF"/>
                </a:solidFill>
              </a:rPr>
              <a:t>Контроль Торговых Представителей</a:t>
            </a:r>
          </a:p>
          <a:p>
            <a:pPr marL="0" indent="0"/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685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Выгоды для Дистрибьютора</a:t>
            </a:r>
            <a:endParaRPr lang="en-GB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4525963"/>
          </a:xfrm>
          <a:noFill/>
          <a:ln/>
        </p:spPr>
        <p:txBody>
          <a:bodyPr>
            <a:noAutofit/>
          </a:bodyPr>
          <a:lstStyle/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Рост объёма продаж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Рост качества заказа</a:t>
            </a: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Оперативная информации из ТТ</a:t>
            </a: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Оперативная информация из УС Дистрибьютора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Оптимизация остатков</a:t>
            </a: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Контроль Дистрибьютора</a:t>
            </a: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Контроль Торговых Представителей</a:t>
            </a:r>
          </a:p>
          <a:p>
            <a:pPr marL="0" indent="0"/>
            <a:r>
              <a:rPr lang="ru-RU" sz="2400" dirty="0" smtClean="0">
                <a:solidFill>
                  <a:srgbClr val="0000FF"/>
                </a:solidFill>
              </a:rPr>
              <a:t>Централизованное управление и сбор информации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Выгоды для Производителя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92896"/>
            <a:ext cx="4783682" cy="1754326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Transparency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Control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Рост прибыли</a:t>
            </a:r>
          </a:p>
        </p:txBody>
      </p:sp>
      <p:pic>
        <p:nvPicPr>
          <p:cNvPr id="7" name="Picture 7" descr="palm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3" y="4869160"/>
            <a:ext cx="873527" cy="1358727"/>
          </a:xfrm>
          <a:prstGeom prst="rect">
            <a:avLst/>
          </a:prstGeom>
          <a:noFill/>
        </p:spPr>
      </p:pic>
      <p:pic>
        <p:nvPicPr>
          <p:cNvPr id="97291" name="Picture 11" descr="C:\Documents and Settings\ADmitriev\Local Settings\Temporary Internet Files\Content.IE5\0T6F05UF\MP9002275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704" y="-1"/>
            <a:ext cx="4283968" cy="2820279"/>
          </a:xfrm>
          <a:prstGeom prst="rect">
            <a:avLst/>
          </a:prstGeom>
          <a:noFill/>
        </p:spPr>
      </p:pic>
      <p:pic>
        <p:nvPicPr>
          <p:cNvPr id="97292" name="Picture 12" descr="C:\Documents and Settings\ADmitriev\Local Settings\Temporary Internet Files\Content.IE5\VI1XK5XY\MP9001825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31251"/>
            <a:ext cx="2771800" cy="4126749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7048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pPr marL="114300" indent="0"/>
            <a:endParaRPr lang="ru-RU" sz="2800" dirty="0" smtClean="0">
              <a:solidFill>
                <a:srgbClr val="0000FF"/>
              </a:solidFill>
            </a:endParaRPr>
          </a:p>
          <a:p>
            <a:pPr marL="114300" indent="0"/>
            <a:r>
              <a:rPr lang="ru-RU" sz="2800" dirty="0" smtClean="0">
                <a:solidFill>
                  <a:srgbClr val="0000FF"/>
                </a:solidFill>
              </a:rPr>
              <a:t>Выбор поставщика</a:t>
            </a:r>
          </a:p>
          <a:p>
            <a:pPr marL="114300" indent="0"/>
            <a:r>
              <a:rPr lang="ru-RU" sz="2800" dirty="0" smtClean="0">
                <a:solidFill>
                  <a:srgbClr val="0000FF"/>
                </a:solidFill>
              </a:rPr>
              <a:t>Выбор решения</a:t>
            </a:r>
          </a:p>
          <a:p>
            <a:pPr marL="114300" indent="0"/>
            <a:endParaRPr lang="ru-RU" sz="2800" dirty="0" smtClean="0">
              <a:solidFill>
                <a:srgbClr val="0000FF"/>
              </a:solidFill>
            </a:endParaRPr>
          </a:p>
          <a:p>
            <a:pPr marL="114300" indent="0"/>
            <a:r>
              <a:rPr lang="ru-RU" sz="2800" dirty="0" smtClean="0">
                <a:solidFill>
                  <a:srgbClr val="0000FF"/>
                </a:solidFill>
              </a:rPr>
              <a:t>Выбор архитектуры</a:t>
            </a:r>
          </a:p>
          <a:p>
            <a:pPr lvl="1"/>
            <a:r>
              <a:rPr lang="ru-RU" sz="2800" dirty="0" smtClean="0">
                <a:solidFill>
                  <a:srgbClr val="0000FF"/>
                </a:solidFill>
              </a:rPr>
              <a:t>Классическая архитектура (Трехуровневая)</a:t>
            </a:r>
            <a:endParaRPr lang="ru-RU" sz="2800" dirty="0">
              <a:solidFill>
                <a:srgbClr val="0000FF"/>
              </a:solidFill>
            </a:endParaRPr>
          </a:p>
          <a:p>
            <a:pPr lvl="1"/>
            <a:r>
              <a:rPr lang="ru-RU" sz="2800" dirty="0">
                <a:solidFill>
                  <a:srgbClr val="0000FF"/>
                </a:solidFill>
              </a:rPr>
              <a:t>Централизованная </a:t>
            </a:r>
            <a:r>
              <a:rPr lang="ru-RU" sz="2800" dirty="0" smtClean="0">
                <a:solidFill>
                  <a:srgbClr val="0000FF"/>
                </a:solidFill>
              </a:rPr>
              <a:t>архитектура</a:t>
            </a:r>
            <a:endParaRPr lang="ru-RU" sz="2800" dirty="0">
              <a:solidFill>
                <a:srgbClr val="0000FF"/>
              </a:solidFill>
            </a:endParaRP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Web – </a:t>
            </a:r>
            <a:r>
              <a:rPr lang="ru-RU" sz="2800" dirty="0" smtClean="0">
                <a:solidFill>
                  <a:srgbClr val="0000FF"/>
                </a:solidFill>
              </a:rPr>
              <a:t>Система</a:t>
            </a:r>
            <a:endParaRPr lang="ru-RU" sz="2800" dirty="0">
              <a:solidFill>
                <a:srgbClr val="0000FF"/>
              </a:solidFill>
            </a:endParaRPr>
          </a:p>
          <a:p>
            <a:pPr marL="114300" indent="0"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pPr marL="114300" indent="0">
              <a:buNone/>
            </a:pPr>
            <a:endParaRPr lang="ru-RU" sz="2800" dirty="0" smtClean="0">
              <a:solidFill>
                <a:srgbClr val="0000FF"/>
              </a:solidFill>
            </a:endParaRPr>
          </a:p>
          <a:p>
            <a:pPr marL="571500" indent="-457200">
              <a:buFont typeface="+mj-lt"/>
              <a:buAutoNum type="arabicPeriod"/>
            </a:pPr>
            <a:endParaRPr lang="ru-RU" sz="2800" dirty="0" smtClean="0">
              <a:solidFill>
                <a:srgbClr val="0000FF"/>
              </a:solidFill>
            </a:endParaRP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Поиски оптимального варианта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458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2200" y="1220078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Трёхуровневая архитектура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9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8" y="2617327"/>
            <a:ext cx="9286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serv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5" y="3831764"/>
            <a:ext cx="7048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 descr="mobi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8" y="2331577"/>
            <a:ext cx="4286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942530" y="2342689"/>
            <a:ext cx="357188" cy="476250"/>
            <a:chOff x="786" y="1461"/>
            <a:chExt cx="536" cy="701"/>
          </a:xfrm>
        </p:grpSpPr>
        <p:pic>
          <p:nvPicPr>
            <p:cNvPr id="13" name="Picture 13" descr="param3_5156 copy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461"/>
              <a:ext cx="357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546"/>
              <a:ext cx="356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1631"/>
              <a:ext cx="357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285000" y="2303654"/>
            <a:ext cx="1947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/>
              <a:t>Администратор системы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473825" y="5117639"/>
            <a:ext cx="18870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100" b="1" dirty="0"/>
              <a:t>Корпоративный </a:t>
            </a:r>
            <a:r>
              <a:rPr lang="ru-RU" sz="1100" b="1" dirty="0" smtClean="0"/>
              <a:t>сервер </a:t>
            </a:r>
          </a:p>
          <a:p>
            <a:pPr eaLnBrk="1" hangingPunct="1"/>
            <a:r>
              <a:rPr lang="ru-RU" sz="1100" b="1" dirty="0" smtClean="0"/>
              <a:t>данных</a:t>
            </a:r>
            <a:endParaRPr lang="ru-RU" sz="1100" b="1" dirty="0"/>
          </a:p>
        </p:txBody>
      </p:sp>
      <p:pic>
        <p:nvPicPr>
          <p:cNvPr id="18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68" y="2403014"/>
            <a:ext cx="92868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55" y="3403139"/>
            <a:ext cx="92868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55" y="4331827"/>
            <a:ext cx="9286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977455" y="4746164"/>
            <a:ext cx="357188" cy="476250"/>
            <a:chOff x="786" y="1461"/>
            <a:chExt cx="536" cy="701"/>
          </a:xfrm>
        </p:grpSpPr>
        <p:pic>
          <p:nvPicPr>
            <p:cNvPr id="22" name="Picture 13" descr="param3_5156 copy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461"/>
              <a:ext cx="357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4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546"/>
              <a:ext cx="356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5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1631"/>
              <a:ext cx="357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053655" y="3450764"/>
            <a:ext cx="357188" cy="476250"/>
            <a:chOff x="786" y="1461"/>
            <a:chExt cx="536" cy="701"/>
          </a:xfrm>
        </p:grpSpPr>
        <p:pic>
          <p:nvPicPr>
            <p:cNvPr id="26" name="Picture 13" descr="param3_5156 copy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461"/>
              <a:ext cx="357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546"/>
              <a:ext cx="356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5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1631"/>
              <a:ext cx="357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Рисунок 31" descr="mobi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8" y="3474577"/>
            <a:ext cx="4286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2" descr="mobi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8" y="4474702"/>
            <a:ext cx="4286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01471" y="1655582"/>
            <a:ext cx="205127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Центральный модуль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248043" y="2974514"/>
            <a:ext cx="500062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61499" y="3761121"/>
            <a:ext cx="1571625" cy="1587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1319480" y="4546139"/>
            <a:ext cx="428625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3472989"/>
            <a:ext cx="6651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1748105" y="3831764"/>
            <a:ext cx="785813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634055" y="3069764"/>
            <a:ext cx="495300" cy="404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630880" y="3793664"/>
            <a:ext cx="5715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3468955" y="3996864"/>
            <a:ext cx="711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3616593" y="5036677"/>
            <a:ext cx="1770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/>
              <a:t>Рабочие места в</a:t>
            </a:r>
          </a:p>
          <a:p>
            <a:pPr algn="ctr" eaLnBrk="1" hangingPunct="1"/>
            <a:r>
              <a:rPr lang="ru-RU" sz="1100" b="1" dirty="0"/>
              <a:t>точках синхронизации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60856" y="1655582"/>
            <a:ext cx="201922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Модуль дистрибьютора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45232" y="1655582"/>
            <a:ext cx="175857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Мобильный модуль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3" name="TextBox 45"/>
          <p:cNvSpPr txBox="1">
            <a:spLocks noChangeArrowheads="1"/>
          </p:cNvSpPr>
          <p:nvPr/>
        </p:nvSpPr>
        <p:spPr bwMode="auto">
          <a:xfrm>
            <a:off x="7089248" y="5472006"/>
            <a:ext cx="1457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/>
              <a:t>Мобильные КПК</a:t>
            </a:r>
          </a:p>
          <a:p>
            <a:pPr algn="ctr" eaLnBrk="1" hangingPunct="1"/>
            <a:r>
              <a:rPr lang="ru-RU" sz="1100" b="1" dirty="0"/>
              <a:t>Торговых агентов</a:t>
            </a:r>
          </a:p>
        </p:txBody>
      </p:sp>
      <p:sp>
        <p:nvSpPr>
          <p:cNvPr id="44" name="Волна 43"/>
          <p:cNvSpPr/>
          <p:nvPr/>
        </p:nvSpPr>
        <p:spPr>
          <a:xfrm rot="5400000" flipV="1">
            <a:off x="2168947" y="4981298"/>
            <a:ext cx="1643076" cy="58420"/>
          </a:xfrm>
          <a:prstGeom prst="wav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dbl">
            <a:gradFill>
              <a:gsLst>
                <a:gs pos="0">
                  <a:srgbClr val="FFFFFF">
                    <a:alpha val="50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6" name="Picture 2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55" y="3398377"/>
            <a:ext cx="1292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9"/>
          <p:cNvSpPr txBox="1">
            <a:spLocks noChangeArrowheads="1"/>
          </p:cNvSpPr>
          <p:nvPr/>
        </p:nvSpPr>
        <p:spPr bwMode="auto">
          <a:xfrm>
            <a:off x="2567255" y="3617452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2060"/>
                </a:solidFill>
              </a:rPr>
              <a:t>Internet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8" name="Волна 47"/>
          <p:cNvSpPr/>
          <p:nvPr/>
        </p:nvSpPr>
        <p:spPr>
          <a:xfrm rot="5400000" flipV="1">
            <a:off x="2149578" y="2395360"/>
            <a:ext cx="1643075" cy="45720"/>
          </a:xfrm>
          <a:prstGeom prst="wav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dbl">
            <a:gradFill>
              <a:gsLst>
                <a:gs pos="0">
                  <a:srgbClr val="FFFFFF">
                    <a:alpha val="50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Волна 48"/>
          <p:cNvSpPr/>
          <p:nvPr/>
        </p:nvSpPr>
        <p:spPr>
          <a:xfrm rot="5400000" flipV="1">
            <a:off x="5374404" y="4981298"/>
            <a:ext cx="1643076" cy="58420"/>
          </a:xfrm>
          <a:prstGeom prst="wav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dbl">
            <a:gradFill>
              <a:gsLst>
                <a:gs pos="0">
                  <a:srgbClr val="FFFFFF">
                    <a:alpha val="50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Волна 49"/>
          <p:cNvSpPr/>
          <p:nvPr/>
        </p:nvSpPr>
        <p:spPr>
          <a:xfrm rot="5400000">
            <a:off x="5378155" y="2392761"/>
            <a:ext cx="1621985" cy="72008"/>
          </a:xfrm>
          <a:prstGeom prst="wav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dbl">
            <a:gradFill>
              <a:gsLst>
                <a:gs pos="0">
                  <a:srgbClr val="FFFFFF">
                    <a:alpha val="50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" name="Молния 51"/>
          <p:cNvSpPr/>
          <p:nvPr/>
        </p:nvSpPr>
        <p:spPr>
          <a:xfrm>
            <a:off x="4888180" y="4546139"/>
            <a:ext cx="2643188" cy="214313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" name="Молния 52"/>
          <p:cNvSpPr/>
          <p:nvPr/>
        </p:nvSpPr>
        <p:spPr>
          <a:xfrm rot="21043766">
            <a:off x="4762768" y="2471277"/>
            <a:ext cx="2643187" cy="214312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Молния 53"/>
          <p:cNvSpPr/>
          <p:nvPr/>
        </p:nvSpPr>
        <p:spPr>
          <a:xfrm rot="21305939">
            <a:off x="4915168" y="3587289"/>
            <a:ext cx="2643187" cy="214313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5" name="Picture 2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99" y="3239758"/>
            <a:ext cx="1292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8"/>
          <p:cNvSpPr txBox="1">
            <a:spLocks noChangeArrowheads="1"/>
          </p:cNvSpPr>
          <p:nvPr/>
        </p:nvSpPr>
        <p:spPr bwMode="auto">
          <a:xfrm>
            <a:off x="5793104" y="3455782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2060"/>
                </a:solidFill>
              </a:rPr>
              <a:t>Internet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8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340768"/>
            <a:ext cx="685938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Централизованная структура</a:t>
            </a:r>
          </a:p>
        </p:txBody>
      </p:sp>
    </p:spTree>
    <p:extLst>
      <p:ext uri="{BB962C8B-B14F-4D97-AF65-F5344CB8AC3E}">
        <p14:creationId xmlns="" xmlns:p14="http://schemas.microsoft.com/office/powerpoint/2010/main" val="26279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   </a:t>
            </a:r>
          </a:p>
          <a:p>
            <a:pPr marL="114300" indent="0">
              <a:buNone/>
            </a:pPr>
            <a:endParaRPr lang="ru-RU" b="1" cap="all" dirty="0"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Web </a:t>
            </a:r>
            <a:r>
              <a:rPr lang="ru-RU" sz="4000" b="1" dirty="0">
                <a:solidFill>
                  <a:srgbClr val="0000FF"/>
                </a:solidFill>
              </a:rPr>
              <a:t>– система</a:t>
            </a:r>
          </a:p>
        </p:txBody>
      </p:sp>
      <p:pic>
        <p:nvPicPr>
          <p:cNvPr id="27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24" y="2557999"/>
            <a:ext cx="9286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serv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1" y="3772436"/>
            <a:ext cx="7048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1743849" y="2096036"/>
            <a:ext cx="1947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/>
              <a:t>Администратор системы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1903081" y="5058311"/>
            <a:ext cx="18870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100" b="1" dirty="0"/>
              <a:t>Корпоративный </a:t>
            </a:r>
            <a:r>
              <a:rPr lang="ru-RU" sz="1100" b="1" dirty="0" smtClean="0"/>
              <a:t>сервер </a:t>
            </a:r>
          </a:p>
          <a:p>
            <a:pPr eaLnBrk="1" hangingPunct="1"/>
            <a:r>
              <a:rPr lang="ru-RU" sz="1100" b="1" dirty="0" smtClean="0"/>
              <a:t>данных. </a:t>
            </a:r>
            <a:r>
              <a:rPr lang="en-US" sz="1100" b="1" dirty="0" smtClean="0"/>
              <a:t>WEB – </a:t>
            </a:r>
            <a:r>
              <a:rPr lang="ru-RU" sz="1100" b="1" dirty="0" smtClean="0"/>
              <a:t>сервер.</a:t>
            </a:r>
            <a:endParaRPr lang="ru-RU" sz="1100" b="1" dirty="0"/>
          </a:p>
        </p:txBody>
      </p:sp>
      <p:pic>
        <p:nvPicPr>
          <p:cNvPr id="31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24" y="2343686"/>
            <a:ext cx="92868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p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11" y="4272499"/>
            <a:ext cx="9286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786711" y="1791236"/>
            <a:ext cx="184918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Центральный модуль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77299" y="2915186"/>
            <a:ext cx="500062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390755" y="3701793"/>
            <a:ext cx="1571625" cy="1587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748736" y="4486811"/>
            <a:ext cx="428625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74" y="3413661"/>
            <a:ext cx="6651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3177361" y="3772436"/>
            <a:ext cx="785813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063311" y="3010436"/>
            <a:ext cx="495300" cy="404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060136" y="3702586"/>
            <a:ext cx="1389459" cy="31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4898211" y="3937536"/>
            <a:ext cx="711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Волна 41"/>
          <p:cNvSpPr/>
          <p:nvPr/>
        </p:nvSpPr>
        <p:spPr>
          <a:xfrm rot="5400000" flipV="1">
            <a:off x="3598203" y="4921970"/>
            <a:ext cx="1643076" cy="58420"/>
          </a:xfrm>
          <a:prstGeom prst="wav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dbl">
            <a:gradFill>
              <a:gsLst>
                <a:gs pos="0">
                  <a:srgbClr val="FFFFFF">
                    <a:alpha val="50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4" name="Picture 2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11" y="3339049"/>
            <a:ext cx="1292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9"/>
          <p:cNvSpPr txBox="1">
            <a:spLocks noChangeArrowheads="1"/>
          </p:cNvSpPr>
          <p:nvPr/>
        </p:nvSpPr>
        <p:spPr bwMode="auto">
          <a:xfrm>
            <a:off x="3996511" y="3558124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2060"/>
                </a:solidFill>
              </a:rPr>
              <a:t>Internet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6" name="Волна 45"/>
          <p:cNvSpPr/>
          <p:nvPr/>
        </p:nvSpPr>
        <p:spPr>
          <a:xfrm rot="5400000" flipV="1">
            <a:off x="3578833" y="2326590"/>
            <a:ext cx="1643076" cy="41564"/>
          </a:xfrm>
          <a:prstGeom prst="wav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dbl">
            <a:gradFill>
              <a:gsLst>
                <a:gs pos="0">
                  <a:srgbClr val="FFFFFF">
                    <a:alpha val="50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60646" y="3281898"/>
            <a:ext cx="357188" cy="476250"/>
            <a:chOff x="786" y="1461"/>
            <a:chExt cx="536" cy="701"/>
          </a:xfrm>
        </p:grpSpPr>
        <p:pic>
          <p:nvPicPr>
            <p:cNvPr id="48" name="Picture 13" descr="param3_5156 copy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461"/>
              <a:ext cx="357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4" descr="param3_5156 copy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546"/>
              <a:ext cx="356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5" descr="param3_5156 copy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1631"/>
              <a:ext cx="357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исунок 32" descr="mobil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59" y="3010436"/>
            <a:ext cx="4286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45"/>
          <p:cNvSpPr txBox="1">
            <a:spLocks noChangeArrowheads="1"/>
          </p:cNvSpPr>
          <p:nvPr/>
        </p:nvSpPr>
        <p:spPr bwMode="auto">
          <a:xfrm>
            <a:off x="6712920" y="3800956"/>
            <a:ext cx="1457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/>
              <a:t>Мобильные КПК</a:t>
            </a:r>
          </a:p>
          <a:p>
            <a:pPr algn="ctr" eaLnBrk="1" hangingPunct="1"/>
            <a:r>
              <a:rPr lang="ru-RU" sz="1100" b="1" dirty="0"/>
              <a:t>Торговых агентов</a:t>
            </a: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3733784" y="3136432"/>
            <a:ext cx="13789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b="1" dirty="0" smtClean="0"/>
              <a:t>Web -</a:t>
            </a:r>
            <a:r>
              <a:rPr lang="ru-RU" sz="1100" b="1" dirty="0" smtClean="0"/>
              <a:t> интерфейс</a:t>
            </a:r>
            <a:endParaRPr lang="ru-RU" sz="11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809269" y="1819037"/>
            <a:ext cx="154980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Клиенты системы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6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MyDocuments\My Pictures\AD_2005.jpg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7524328" y="188640"/>
            <a:ext cx="1428750" cy="21431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Более 20 лет в ИТ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Более 10 лет в крупных </a:t>
            </a:r>
            <a:r>
              <a:rPr lang="en-US" sz="2800" dirty="0" smtClean="0">
                <a:solidFill>
                  <a:srgbClr val="0000FF"/>
                </a:solidFill>
              </a:rPr>
              <a:t>FMCG</a:t>
            </a:r>
            <a:r>
              <a:rPr lang="ru-RU" sz="2800" dirty="0" smtClean="0">
                <a:solidFill>
                  <a:srgbClr val="0000FF"/>
                </a:solidFill>
              </a:rPr>
              <a:t> компаниях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Разработчик, Аналитик, ИТ Бизнес-партнёр в области продаж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Сейчас Руководитель Группы Разработки </a:t>
            </a:r>
            <a:r>
              <a:rPr lang="en-US" sz="2800" dirty="0" smtClean="0">
                <a:solidFill>
                  <a:srgbClr val="0000FF"/>
                </a:solidFill>
              </a:rPr>
              <a:t>Heinz</a:t>
            </a:r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Опыт </a:t>
            </a:r>
            <a:r>
              <a:rPr lang="en-US" sz="2800" dirty="0" smtClean="0">
                <a:solidFill>
                  <a:srgbClr val="0000FF"/>
                </a:solidFill>
              </a:rPr>
              <a:t>SFA </a:t>
            </a:r>
            <a:r>
              <a:rPr lang="ru-RU" sz="2800" dirty="0" smtClean="0">
                <a:solidFill>
                  <a:srgbClr val="0000FF"/>
                </a:solidFill>
              </a:rPr>
              <a:t>проектов с тремя лидирующими поставщиками решений</a:t>
            </a:r>
          </a:p>
          <a:p>
            <a:endParaRPr lang="ru-RU" sz="2600" dirty="0" smtClean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Андрей Дмитриев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86800" cy="8412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Global &amp; LOCAL KPI BEFORE SFA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468313" y="2205038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National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3881" name="Rectangle 9"/>
          <p:cNvSpPr>
            <a:spLocks noChangeArrowheads="1"/>
          </p:cNvSpPr>
          <p:nvPr/>
        </p:nvSpPr>
        <p:spPr bwMode="auto">
          <a:xfrm>
            <a:off x="468313" y="3284538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Regional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3882" name="Rectangle 10"/>
          <p:cNvSpPr>
            <a:spLocks noChangeArrowheads="1"/>
          </p:cNvSpPr>
          <p:nvPr/>
        </p:nvSpPr>
        <p:spPr bwMode="auto">
          <a:xfrm>
            <a:off x="468313" y="4364038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Distributor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3883" name="Rectangle 11"/>
          <p:cNvSpPr>
            <a:spLocks noChangeArrowheads="1"/>
          </p:cNvSpPr>
          <p:nvPr/>
        </p:nvSpPr>
        <p:spPr bwMode="auto">
          <a:xfrm>
            <a:off x="468313" y="5445125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SV/SE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3884" name="Rectangle 12"/>
          <p:cNvSpPr>
            <a:spLocks noChangeArrowheads="1"/>
          </p:cNvSpPr>
          <p:nvPr/>
        </p:nvSpPr>
        <p:spPr bwMode="auto">
          <a:xfrm>
            <a:off x="2771775" y="1125538"/>
            <a:ext cx="1296169" cy="4679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Primary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Sales </a:t>
            </a:r>
          </a:p>
          <a:p>
            <a:pPr algn="ctr"/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3885" name="Rectangle 13"/>
          <p:cNvSpPr>
            <a:spLocks noChangeArrowheads="1"/>
          </p:cNvSpPr>
          <p:nvPr/>
        </p:nvSpPr>
        <p:spPr bwMode="auto">
          <a:xfrm>
            <a:off x="4284662" y="1125538"/>
            <a:ext cx="1295449" cy="3598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Speed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to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Shelf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3886" name="Rectangle 14"/>
          <p:cNvSpPr>
            <a:spLocks noChangeArrowheads="1"/>
          </p:cNvSpPr>
          <p:nvPr/>
        </p:nvSpPr>
        <p:spPr bwMode="auto">
          <a:xfrm>
            <a:off x="5795962" y="1125538"/>
            <a:ext cx="1296317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On-Shelf </a:t>
            </a:r>
            <a:br>
              <a:rPr lang="en-US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Availability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3887" name="Rectangle 15"/>
          <p:cNvSpPr>
            <a:spLocks noChangeArrowheads="1"/>
          </p:cNvSpPr>
          <p:nvPr/>
        </p:nvSpPr>
        <p:spPr bwMode="auto">
          <a:xfrm>
            <a:off x="7308850" y="1125538"/>
            <a:ext cx="1223963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CCFOT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KPI</a:t>
            </a:r>
            <a:r>
              <a:rPr lang="ru-RU" sz="4000" dirty="0" smtClean="0">
                <a:solidFill>
                  <a:srgbClr val="0000FF"/>
                </a:solidFill>
              </a:rPr>
              <a:t>: </a:t>
            </a:r>
            <a:r>
              <a:rPr lang="en-US" sz="4000" dirty="0" smtClean="0">
                <a:solidFill>
                  <a:srgbClr val="0000FF"/>
                </a:solidFill>
              </a:rPr>
              <a:t>Aggregated </a:t>
            </a:r>
            <a:r>
              <a:rPr lang="en-US" sz="4000" dirty="0" smtClean="0">
                <a:solidFill>
                  <a:srgbClr val="0000FF"/>
                </a:solidFill>
              </a:rPr>
              <a:t>Invoice Quality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60438"/>
            <a:ext cx="4295775" cy="5668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endParaRPr lang="en-GB" sz="2000" dirty="0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179388" y="1484784"/>
            <a:ext cx="8785225" cy="51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sz="1600" dirty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ru-RU" sz="2400" dirty="0">
                <a:solidFill>
                  <a:srgbClr val="0000FF"/>
                </a:solidFill>
                <a:latin typeface="Arial" charset="0"/>
                <a:cs typeface="Arial" charset="0"/>
              </a:rPr>
              <a:t>Соответствие ассортимента продукции, проданного в канале продаж, 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UST</a:t>
            </a:r>
            <a:r>
              <a:rPr lang="ru-RU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Arial" charset="0"/>
                <a:cs typeface="Arial" charset="0"/>
              </a:rPr>
              <a:t>List</a:t>
            </a:r>
            <a:r>
              <a:rPr lang="ru-RU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данного канала.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endParaRPr lang="ru-RU" sz="16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sz="1600" dirty="0">
                <a:solidFill>
                  <a:srgbClr val="0000FF"/>
                </a:solidFill>
                <a:latin typeface="Arial" charset="0"/>
                <a:cs typeface="Arial" charset="0"/>
              </a:rPr>
              <a:t>		</a:t>
            </a:r>
            <a:endParaRPr lang="ru-RU" sz="1600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284984"/>
            <a:ext cx="5667375" cy="12382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558088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KPI</a:t>
            </a:r>
            <a:r>
              <a:rPr lang="ru-RU" sz="4000" dirty="0" smtClean="0">
                <a:solidFill>
                  <a:srgbClr val="0000FF"/>
                </a:solidFill>
              </a:rPr>
              <a:t>: </a:t>
            </a:r>
            <a:r>
              <a:rPr lang="en-US" sz="4000" dirty="0" smtClean="0">
                <a:solidFill>
                  <a:srgbClr val="0000FF"/>
                </a:solidFill>
              </a:rPr>
              <a:t>New Product Penetration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179388" y="1340768"/>
            <a:ext cx="8785225" cy="52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sz="1600" dirty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Оценка запуска новых продуктов: процент магазинов в канале продаж, которые осуществляли закупку новинки, от общего числа магазинов в канале продаж по данному направлению деятельности.</a:t>
            </a:r>
            <a:endParaRPr lang="ru-RU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endParaRPr lang="ru-RU" sz="16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sz="1600" dirty="0">
                <a:solidFill>
                  <a:srgbClr val="0000FF"/>
                </a:solidFill>
                <a:latin typeface="Arial" charset="0"/>
                <a:cs typeface="Arial" charset="0"/>
              </a:rPr>
              <a:t>		</a:t>
            </a:r>
            <a:endParaRPr lang="ru-RU" sz="1600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-5395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645024"/>
            <a:ext cx="7029450" cy="9334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3000"/>
            <a:ext cx="8424862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762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KPI</a:t>
            </a:r>
            <a:r>
              <a:rPr lang="en-GB" sz="4000" b="1" dirty="0" smtClean="0">
                <a:solidFill>
                  <a:srgbClr val="0000FF"/>
                </a:solidFill>
              </a:rPr>
              <a:t>:  </a:t>
            </a:r>
            <a:r>
              <a:rPr lang="en-GB" sz="4000" dirty="0" smtClean="0">
                <a:solidFill>
                  <a:srgbClr val="0000FF"/>
                </a:solidFill>
              </a:rPr>
              <a:t>Complex SF </a:t>
            </a:r>
            <a:r>
              <a:rPr lang="en-GB" sz="4000" dirty="0" smtClean="0">
                <a:solidFill>
                  <a:srgbClr val="0000FF"/>
                </a:solidFill>
              </a:rPr>
              <a:t>Effectiveness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179388" y="908050"/>
            <a:ext cx="87852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       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К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омплексная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оценка эффективности работы 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Торгового Представителя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"/>
            </a:pPr>
            <a:r>
              <a:rPr lang="ru-RU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EC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(Effective Coverage)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– доля торговых точек из активной базы, в которые была осуществлена хотя бы одна отгрузка за отчётный период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>
                <a:solidFill>
                  <a:srgbClr val="0000FF"/>
                </a:solidFill>
                <a:latin typeface="Arial" charset="0"/>
                <a:cs typeface="Arial" charset="0"/>
              </a:rPr>
              <a:t>			</a:t>
            </a:r>
            <a:r>
              <a:rPr lang="ru-RU" i="1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Формула расчета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  EC = 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# Invoiced</a:t>
            </a: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POP</a:t>
            </a: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/ 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# 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Total</a:t>
            </a: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POP </a:t>
            </a:r>
            <a:endParaRPr lang="en-US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endParaRPr lang="en-US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"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VP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(Visit Productivity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 – эффективность визитов</a:t>
            </a:r>
            <a:endParaRPr lang="en-US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      Доля визитов, в результате которых были сделаны отгрузки, от общего числа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      возможностей сделать отгрузку в ходе визитов. 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Arial" charset="0"/>
                <a:cs typeface="Arial" charset="0"/>
              </a:rPr>
              <a:t>      		</a:t>
            </a:r>
            <a:r>
              <a:rPr lang="ru-RU" i="1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Формула расчета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  VP = #</a:t>
            </a: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Invoices / # Visits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"/>
            </a:pPr>
            <a:r>
              <a:rPr lang="ru-RU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%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LO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Lines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 Order)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– соотношение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среднего числа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SKU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 в счете-фактуре и числа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SKU 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в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Must List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’е для канала, к которому относится торговая точка.</a:t>
            </a:r>
            <a:endParaRPr lang="ru-RU" u="sng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      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ALO</a:t>
            </a: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rial" charset="0"/>
                <a:cs typeface="Arial" charset="0"/>
              </a:rPr>
              <a:t>- среднее количество строк в счете-фактуре.</a:t>
            </a: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i="1" dirty="0">
                <a:solidFill>
                  <a:srgbClr val="0000FF"/>
                </a:solidFill>
                <a:latin typeface="Arial" charset="0"/>
                <a:cs typeface="Arial" charset="0"/>
              </a:rPr>
              <a:t>			</a:t>
            </a:r>
            <a:r>
              <a:rPr lang="ru-RU" i="1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Формула расчета</a:t>
            </a:r>
            <a:r>
              <a:rPr lang="en-US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 ALO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= # Total Lines / # Total Invoices</a:t>
            </a:r>
            <a:endParaRPr lang="ru-RU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				              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%</a:t>
            </a:r>
            <a:r>
              <a:rPr lang="ru-RU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LO   = ALO / sum (# SKU in MUST List)</a:t>
            </a:r>
            <a:endParaRPr lang="ru-RU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None/>
            </a:pPr>
            <a:r>
              <a:rPr lang="ru-RU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</a:t>
            </a:r>
            <a:endParaRPr lang="en-US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Матрица Показателей</a:t>
            </a:r>
            <a:endParaRPr 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3" y="1196750"/>
          <a:ext cx="8064896" cy="4320480"/>
        </p:xfrm>
        <a:graphic>
          <a:graphicData uri="http://schemas.openxmlformats.org/drawingml/2006/table">
            <a:tbl>
              <a:tblPr/>
              <a:tblGrid>
                <a:gridCol w="2137119"/>
                <a:gridCol w="1435145"/>
                <a:gridCol w="748772"/>
                <a:gridCol w="748772"/>
                <a:gridCol w="748772"/>
                <a:gridCol w="748772"/>
                <a:gridCol w="748772"/>
                <a:gridCol w="748772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Job title/ 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ответственности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Primary 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Secondary 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CSFE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OSA/AIQ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CCFOT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Менеджер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Территориальный Менеджер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Territory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DS (Distributor Supervisor)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Супервайзер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Team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Торговый Представитель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14792" cy="8412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Global KPI &amp; LOCAL KPI after SFA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468313" y="2205038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National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468313" y="3284538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Regional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468313" y="4364038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Distributor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468313" y="5445125"/>
            <a:ext cx="82804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SV/SE</a:t>
            </a:r>
            <a:endParaRPr lang="en-GB" sz="28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2771775" y="1125538"/>
            <a:ext cx="1223963" cy="1223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Primary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Sales</a:t>
            </a:r>
          </a:p>
          <a:p>
            <a:pPr algn="ctr"/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4284663" y="1125538"/>
            <a:ext cx="1223962" cy="1223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Speed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to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Shelf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5795963" y="1125538"/>
            <a:ext cx="1223962" cy="1223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On-Shelf </a:t>
            </a:r>
            <a:br>
              <a:rPr lang="en-US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Availability</a:t>
            </a:r>
            <a:endParaRPr lang="en-GB" b="1" dirty="0" smtClean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30" name="Rectangle 10"/>
          <p:cNvSpPr>
            <a:spLocks noChangeArrowheads="1"/>
          </p:cNvSpPr>
          <p:nvPr/>
        </p:nvSpPr>
        <p:spPr bwMode="auto">
          <a:xfrm>
            <a:off x="7308850" y="1125538"/>
            <a:ext cx="1223963" cy="244747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CCFOT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31" name="Rectangle 11"/>
          <p:cNvSpPr>
            <a:spLocks noChangeArrowheads="1"/>
          </p:cNvSpPr>
          <p:nvPr/>
        </p:nvSpPr>
        <p:spPr bwMode="auto">
          <a:xfrm>
            <a:off x="2771775" y="2492375"/>
            <a:ext cx="1223963" cy="3816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Secon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dary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Sales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(SFA)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33" name="Rectangle 13"/>
          <p:cNvSpPr>
            <a:spLocks noChangeArrowheads="1"/>
          </p:cNvSpPr>
          <p:nvPr/>
        </p:nvSpPr>
        <p:spPr bwMode="auto">
          <a:xfrm>
            <a:off x="4284663" y="2492375"/>
            <a:ext cx="1223962" cy="3816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NPP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(SFA)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34" name="Rectangle 14"/>
          <p:cNvSpPr>
            <a:spLocks noChangeArrowheads="1"/>
          </p:cNvSpPr>
          <p:nvPr/>
        </p:nvSpPr>
        <p:spPr bwMode="auto">
          <a:xfrm>
            <a:off x="5795963" y="2492375"/>
            <a:ext cx="1223962" cy="3816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AIQ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(SFA)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7308850" y="3644900"/>
            <a:ext cx="1223963" cy="158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Secon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dary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charset="0"/>
              </a:rPr>
              <a:t>CCFOT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(SFA)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5936" name="Rectangle 16"/>
          <p:cNvSpPr>
            <a:spLocks noChangeArrowheads="1"/>
          </p:cNvSpPr>
          <p:nvPr/>
        </p:nvSpPr>
        <p:spPr bwMode="auto">
          <a:xfrm>
            <a:off x="7308850" y="5373688"/>
            <a:ext cx="1223963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CSFE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(SFA)</a:t>
            </a:r>
            <a:endParaRPr lang="en-GB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3000"/>
            <a:ext cx="8424862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762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Информирование ТП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Текущие показатели Торгового Представителя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solidFill>
                  <a:srgbClr val="0000FF"/>
                </a:solidFill>
              </a:rPr>
              <a:t>Текущие показатели Торговой точки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Цель визита в Торговую Точку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Список Маст</a:t>
            </a:r>
            <a:r>
              <a:rPr lang="en-US" sz="2800" dirty="0" smtClean="0">
                <a:solidFill>
                  <a:srgbClr val="0000FF"/>
                </a:solidFill>
              </a:rPr>
              <a:t>/</a:t>
            </a:r>
            <a:r>
              <a:rPr lang="ru-RU" sz="2800" dirty="0" smtClean="0">
                <a:solidFill>
                  <a:srgbClr val="0000FF"/>
                </a:solidFill>
              </a:rPr>
              <a:t>Фокус </a:t>
            </a:r>
            <a:r>
              <a:rPr lang="en-US" sz="2800" dirty="0" smtClean="0">
                <a:solidFill>
                  <a:srgbClr val="0000FF"/>
                </a:solidFill>
              </a:rPr>
              <a:t>SKU</a:t>
            </a:r>
            <a:endParaRPr lang="ru-RU" sz="2800" dirty="0" smtClean="0">
              <a:solidFill>
                <a:srgbClr val="0000FF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Наличие товара на складе Дистрибьютора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Рекомендованный заказ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Обратная связь/Информирование при взятии заказа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3000"/>
            <a:ext cx="8424862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676456" cy="762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Дополнительно для Анализа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</a:t>
            </a:r>
            <a:r>
              <a:rPr lang="ru-RU" sz="2800" noProof="0" dirty="0" smtClean="0">
                <a:solidFill>
                  <a:srgbClr val="0000FF"/>
                </a:solidFill>
              </a:rPr>
              <a:t>Товара на Полке/на Складе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Качество выкладки товаров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Наличие дополнительного оборудования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Мониторинг </a:t>
            </a:r>
            <a:r>
              <a:rPr lang="ru-RU" sz="2800" dirty="0" smtClean="0">
                <a:solidFill>
                  <a:srgbClr val="0000FF"/>
                </a:solidFill>
              </a:rPr>
              <a:t>Промо-Активностей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 цен (своих и конкурентов)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Анкетирование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Продолжительность визита (по этапам)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Информирование о текущих показателях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Торгового Представителя/Торговой точки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1555080"/>
            <a:ext cx="44069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04664"/>
            <a:ext cx="8229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noProof="0" dirty="0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Вопросы</a:t>
            </a:r>
            <a:endParaRPr kumimoji="0" lang="en-GB" sz="40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7704" y="1844824"/>
            <a:ext cx="6491064" cy="3874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Дмитриев Андрей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Руководитель группы разработки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Хайнц Россия, отдел ИТ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Офис: +7 495 937 3557, доб.5016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Мобильный: +7 926 007 8111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andrey.dmitriev@ru.hjheinz.com</a:t>
            </a:r>
            <a:endParaRPr lang="ru-RU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http</a:t>
            </a: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://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www</a:t>
            </a: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.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heinz</a:t>
            </a: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.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ru</a:t>
            </a:r>
            <a:r>
              <a:rPr lang="ru-RU" sz="2800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/>
              </a:rPr>
              <a:t>/</a:t>
            </a:r>
            <a:endParaRPr lang="ru-RU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ru-RU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Контакты	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Продажи в разрезах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Продуктовые категории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География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По Клиентам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По Сотрудникам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Остатки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По складам/Центрам Дистрибьюции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По типам остатков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Транзит к Производителю</a:t>
            </a:r>
          </a:p>
          <a:p>
            <a:pPr lvl="1"/>
            <a:endParaRPr lang="ru-RU" dirty="0" smtClean="0">
              <a:solidFill>
                <a:srgbClr val="0000FF"/>
              </a:solidFill>
            </a:endParaRPr>
          </a:p>
          <a:p>
            <a:pPr lvl="1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Корпоративная Учётная Система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rucha.files.wordpress.com/2009/03/ewolucja_czlowieka.jpg?w=500&amp;h=300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67744" y="2328495"/>
            <a:ext cx="4474468" cy="268468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7772400" cy="1199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916832"/>
            <a:ext cx="8569325" cy="71913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Конец</a:t>
            </a:r>
            <a:endParaRPr lang="en-GB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Первичные продажи/Остатки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Пример анализа продаж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Продажи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Динамика вторичных продаж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Периодичность: Месяц/неделя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Необходимость поддержания кодировки Производителя</a:t>
            </a:r>
          </a:p>
          <a:p>
            <a:pPr lvl="1"/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Сбор данных от Дистрибьютора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Остатки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Оценка объёма остатков в днях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Разница в остатках = Объём вторичных продаж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Ассортимент остатков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Соответствие ассортимента остатков Маст-листу</a:t>
            </a:r>
          </a:p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Контроль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Расчётные остатки </a:t>
            </a:r>
            <a:r>
              <a:rPr lang="en-US" sz="2400" dirty="0" smtClean="0">
                <a:solidFill>
                  <a:srgbClr val="0000FF"/>
                </a:solidFill>
              </a:rPr>
              <a:t>vs </a:t>
            </a:r>
            <a:r>
              <a:rPr lang="ru-RU" sz="2400" dirty="0" smtClean="0">
                <a:solidFill>
                  <a:srgbClr val="0000FF"/>
                </a:solidFill>
              </a:rPr>
              <a:t>Предоставляемые остатки</a:t>
            </a:r>
          </a:p>
          <a:p>
            <a:pPr lvl="1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Сбор данных от Дистрибьютора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Сбор данных от Дистрибьютора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Документы о продажах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Ежедневно 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С точностью до накладной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По торговым представителям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Живая клиентская база </a:t>
            </a:r>
          </a:p>
          <a:p>
            <a:pPr lvl="1"/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Отчёт об остатках</a:t>
            </a:r>
          </a:p>
          <a:p>
            <a:pPr lvl="1"/>
            <a:r>
              <a:rPr lang="ru-RU" sz="2400" dirty="0" smtClean="0">
                <a:solidFill>
                  <a:srgbClr val="0000FF"/>
                </a:solidFill>
              </a:rPr>
              <a:t>Ежедневный контроль корректности данных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EDI c</a:t>
            </a:r>
            <a:r>
              <a:rPr lang="ru-RU" sz="4000" dirty="0" smtClean="0">
                <a:solidFill>
                  <a:srgbClr val="0000FF"/>
                </a:solidFill>
              </a:rPr>
              <a:t> УС Дистрибьютора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5EF949-C7F2-468C-8C07-FCD819F73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944</Words>
  <Application>Microsoft Office PowerPoint</Application>
  <PresentationFormat>Экран (4:3)</PresentationFormat>
  <Paragraphs>345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Продажи Эволюция Анализа</vt:lpstr>
      <vt:lpstr>Андрей Дмитриев</vt:lpstr>
      <vt:lpstr>Корпоративная Учётная Система</vt:lpstr>
      <vt:lpstr>Первичные продажи/Остатки</vt:lpstr>
      <vt:lpstr>Пример анализа продаж</vt:lpstr>
      <vt:lpstr>Сбор данных от Дистрибьютора </vt:lpstr>
      <vt:lpstr>Сбор данных от Дистрибьютора </vt:lpstr>
      <vt:lpstr>Сбор данных от Дистрибьютора</vt:lpstr>
      <vt:lpstr>EDI c УС Дистрибьютора</vt:lpstr>
      <vt:lpstr>EDI c УС Дистрибьютора</vt:lpstr>
      <vt:lpstr>Системы Автоматизации ТП </vt:lpstr>
      <vt:lpstr>Выгоды для Торгового Представителя</vt:lpstr>
      <vt:lpstr>Выгоды для Дистрибьютора</vt:lpstr>
      <vt:lpstr>Выгоды для Производителя</vt:lpstr>
      <vt:lpstr>Рост прибыли</vt:lpstr>
      <vt:lpstr>Поиски оптимального варианта</vt:lpstr>
      <vt:lpstr>Трёхуровневая архитектура</vt:lpstr>
      <vt:lpstr>Централизованная структура</vt:lpstr>
      <vt:lpstr>Web – система</vt:lpstr>
      <vt:lpstr>Global &amp; LOCAL KPI BEFORE SFA</vt:lpstr>
      <vt:lpstr>KPI: Aggregated Invoice Quality</vt:lpstr>
      <vt:lpstr>KPI: New Product Penetration</vt:lpstr>
      <vt:lpstr>KPI:  Complex SF Effectiveness</vt:lpstr>
      <vt:lpstr>Матрица Показателей</vt:lpstr>
      <vt:lpstr>Global KPI &amp; LOCAL KPI after SFA</vt:lpstr>
      <vt:lpstr>Информирование ТП</vt:lpstr>
      <vt:lpstr>Дополнительно для Анализа</vt:lpstr>
      <vt:lpstr>Слайд 28</vt:lpstr>
      <vt:lpstr>Контакты </vt:lpstr>
      <vt:lpstr>Конец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2010-08-25T19:44:38Z</dcterms:created>
  <dcterms:modified xsi:type="dcterms:W3CDTF">2010-09-27T11:21:32Z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