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docProps/custom.xml" ContentType="application/vnd.openxmlformats-officedocument.custom-properties+xml"/>
  <Override PartName="/ppt/theme/themeOverride17.xml" ContentType="application/vnd.openxmlformats-officedocument.themeOverride+xml"/>
  <Override PartName="/ppt/tags/tag14.xml" ContentType="application/vnd.openxmlformats-officedocument.presentationml.tags+xml"/>
  <Override PartName="/ppt/theme/themeOverride15.xml" ContentType="application/vnd.openxmlformats-officedocument.themeOverr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22.xml" ContentType="application/vnd.openxmlformats-officedocument.themeOverr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20.xml" ContentType="application/vnd.openxmlformats-officedocument.themeOverride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8.xml" ContentType="application/vnd.openxmlformats-officedocument.themeOverride+xml"/>
  <Override PartName="/ppt/tags/tag15.xml" ContentType="application/vnd.openxmlformats-officedocument.presentationml.tags+xml"/>
  <Override PartName="/ppt/theme/themeOverride16.xml" ContentType="application/vnd.openxmlformats-officedocument.themeOverride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1" r:id="rId1"/>
  </p:sldMasterIdLst>
  <p:notesMasterIdLst>
    <p:notesMasterId r:id="rId13"/>
  </p:notesMasterIdLst>
  <p:handoutMasterIdLst>
    <p:handoutMasterId r:id="rId14"/>
  </p:handoutMasterIdLst>
  <p:sldIdLst>
    <p:sldId id="1138" r:id="rId2"/>
    <p:sldId id="1056" r:id="rId3"/>
    <p:sldId id="765" r:id="rId4"/>
    <p:sldId id="986" r:id="rId5"/>
    <p:sldId id="459" r:id="rId6"/>
    <p:sldId id="969" r:id="rId7"/>
    <p:sldId id="776" r:id="rId8"/>
    <p:sldId id="1127" r:id="rId9"/>
    <p:sldId id="1137" r:id="rId10"/>
    <p:sldId id="695" r:id="rId11"/>
    <p:sldId id="1139" r:id="rId12"/>
  </p:sldIdLst>
  <p:sldSz cx="10693400" cy="756126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buSzPct val="90000"/>
      <a:defRPr sz="2700" b="1" kern="1200">
        <a:solidFill>
          <a:schemeClr val="folHlink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buSzPct val="90000"/>
      <a:defRPr sz="2700" b="1" kern="1200">
        <a:solidFill>
          <a:schemeClr val="folHlink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buSzPct val="90000"/>
      <a:defRPr sz="2700" b="1" kern="1200">
        <a:solidFill>
          <a:schemeClr val="folHlink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buSzPct val="90000"/>
      <a:defRPr sz="2700" b="1" kern="1200">
        <a:solidFill>
          <a:schemeClr val="folHlink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buSzPct val="90000"/>
      <a:defRPr sz="2700" b="1" kern="1200">
        <a:solidFill>
          <a:schemeClr val="folHlink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700" b="1" kern="1200">
        <a:solidFill>
          <a:schemeClr val="folHlink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700" b="1" kern="1200">
        <a:solidFill>
          <a:schemeClr val="folHlink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700" b="1" kern="1200">
        <a:solidFill>
          <a:schemeClr val="folHlink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700" b="1" kern="1200">
        <a:solidFill>
          <a:schemeClr val="folHlink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BD97"/>
    <a:srgbClr val="D4BD98"/>
    <a:srgbClr val="CEB388"/>
    <a:srgbClr val="E7BB01"/>
    <a:srgbClr val="D45100"/>
    <a:srgbClr val="8C5110"/>
    <a:srgbClr val="8D9C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88" autoAdjust="0"/>
    <p:restoredTop sz="79819" autoAdjust="0"/>
  </p:normalViewPr>
  <p:slideViewPr>
    <p:cSldViewPr snapToGrid="0">
      <p:cViewPr varScale="1">
        <p:scale>
          <a:sx n="68" d="100"/>
          <a:sy n="68" d="100"/>
        </p:scale>
        <p:origin x="-1170" y="-108"/>
      </p:cViewPr>
      <p:guideLst>
        <p:guide orient="horz" pos="4370"/>
        <p:guide orient="horz" pos="1007"/>
        <p:guide orient="horz"/>
        <p:guide orient="horz" pos="305"/>
        <p:guide orient="horz" pos="1913"/>
        <p:guide orient="horz" pos="1803"/>
        <p:guide pos="3246"/>
        <p:guide pos="212"/>
        <p:guide pos="3462"/>
        <p:guide pos="6535"/>
        <p:guide pos="1831"/>
        <p:guide pos="20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300" d="100"/>
          <a:sy n="300" d="100"/>
        </p:scale>
        <p:origin x="1554" y="7110"/>
      </p:cViewPr>
      <p:guideLst>
        <p:guide orient="horz" pos="3110"/>
        <p:guide pos="214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6917" rIns="93836" bIns="46917" numCol="1" anchor="t" anchorCtr="0" compatLnSpc="1">
            <a:prstTxWarp prst="textNoShape">
              <a:avLst/>
            </a:prstTxWarp>
          </a:bodyPr>
          <a:lstStyle>
            <a:lvl1pPr defTabSz="938213">
              <a:buSzTx/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6917" rIns="93836" bIns="46917" numCol="1" anchor="t" anchorCtr="0" compatLnSpc="1">
            <a:prstTxWarp prst="textNoShape">
              <a:avLst/>
            </a:prstTxWarp>
          </a:bodyPr>
          <a:lstStyle>
            <a:lvl1pPr algn="r" defTabSz="938213">
              <a:buSzTx/>
              <a:defRPr sz="1200" b="0">
                <a:solidFill>
                  <a:schemeClr val="tx1"/>
                </a:solidFill>
              </a:defRPr>
            </a:lvl1pPr>
          </a:lstStyle>
          <a:p>
            <a:fld id="{3EE04C57-A4B2-4C1E-8FB1-54207061F27F}" type="datetime1">
              <a:rPr lang="en-GB"/>
              <a:pPr/>
              <a:t>28/09/2010</a:t>
            </a:fld>
            <a:endParaRPr lang="en-GB"/>
          </a:p>
        </p:txBody>
      </p:sp>
      <p:sp>
        <p:nvSpPr>
          <p:cNvPr id="122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6917" rIns="93836" bIns="46917" numCol="1" anchor="b" anchorCtr="0" compatLnSpc="1">
            <a:prstTxWarp prst="textNoShape">
              <a:avLst/>
            </a:prstTxWarp>
          </a:bodyPr>
          <a:lstStyle>
            <a:lvl1pPr defTabSz="938213">
              <a:buSzTx/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6917" rIns="93836" bIns="46917" numCol="1" anchor="b" anchorCtr="0" compatLnSpc="1">
            <a:prstTxWarp prst="textNoShape">
              <a:avLst/>
            </a:prstTxWarp>
          </a:bodyPr>
          <a:lstStyle>
            <a:lvl1pPr algn="r" defTabSz="938213">
              <a:buSzTx/>
              <a:defRPr sz="1200" b="0">
                <a:solidFill>
                  <a:schemeClr val="tx1"/>
                </a:solidFill>
              </a:defRPr>
            </a:lvl1pPr>
          </a:lstStyle>
          <a:p>
            <a:fld id="{22D858D9-CDD8-4C2A-B122-0F26083E2CE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6917" rIns="93836" bIns="46917" numCol="1" anchor="t" anchorCtr="0" compatLnSpc="1">
            <a:prstTxWarp prst="textNoShape">
              <a:avLst/>
            </a:prstTxWarp>
          </a:bodyPr>
          <a:lstStyle>
            <a:lvl1pPr defTabSz="938213">
              <a:buSzTx/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6917" rIns="93836" bIns="46917" numCol="1" anchor="t" anchorCtr="0" compatLnSpc="1">
            <a:prstTxWarp prst="textNoShape">
              <a:avLst/>
            </a:prstTxWarp>
          </a:bodyPr>
          <a:lstStyle>
            <a:lvl1pPr algn="r" defTabSz="938213">
              <a:buSzTx/>
              <a:defRPr sz="1200" b="0">
                <a:solidFill>
                  <a:schemeClr val="tx1"/>
                </a:solidFill>
              </a:defRPr>
            </a:lvl1pPr>
          </a:lstStyle>
          <a:p>
            <a:fld id="{06B7E1CE-F099-43B7-A77B-A4B691F8722F}" type="datetime1">
              <a:rPr lang="en-GB"/>
              <a:pPr/>
              <a:t>28/09/2010</a:t>
            </a:fld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4225" y="742950"/>
            <a:ext cx="523081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6917" rIns="93836" bIns="46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6917" rIns="93836" bIns="46917" numCol="1" anchor="b" anchorCtr="0" compatLnSpc="1">
            <a:prstTxWarp prst="textNoShape">
              <a:avLst/>
            </a:prstTxWarp>
          </a:bodyPr>
          <a:lstStyle>
            <a:lvl1pPr defTabSz="938213">
              <a:buSzTx/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6917" rIns="93836" bIns="46917" numCol="1" anchor="b" anchorCtr="0" compatLnSpc="1">
            <a:prstTxWarp prst="textNoShape">
              <a:avLst/>
            </a:prstTxWarp>
          </a:bodyPr>
          <a:lstStyle>
            <a:lvl1pPr algn="r" defTabSz="938213">
              <a:buSzTx/>
              <a:defRPr sz="1200" b="0">
                <a:solidFill>
                  <a:schemeClr val="tx1"/>
                </a:solidFill>
              </a:defRPr>
            </a:lvl1pPr>
          </a:lstStyle>
          <a:p>
            <a:fld id="{D74571B1-F9D0-422B-9ADB-853B2E62130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Date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8F58E9-B74F-44F0-8820-4D532788FCEA}" type="slidenum">
              <a:rPr lang="en-GB"/>
              <a:pPr/>
              <a:t>1</a:t>
            </a:fld>
            <a:endParaRPr lang="en-GB"/>
          </a:p>
        </p:txBody>
      </p:sp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958599F-CFB3-4EAD-B0EE-EF0824FF5FFD}" type="datetime1">
              <a:rPr lang="en-GB"/>
              <a:pPr/>
              <a:t>28/09/2010</a:t>
            </a:fld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3A80F-EC7D-4E99-B15F-736C750362B2}" type="slidenum">
              <a:rPr lang="en-GB"/>
              <a:pPr/>
              <a:t>2</a:t>
            </a:fld>
            <a:endParaRPr lang="en-GB"/>
          </a:p>
        </p:txBody>
      </p:sp>
      <p:sp>
        <p:nvSpPr>
          <p:cNvPr id="109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7400" y="744538"/>
            <a:ext cx="5232400" cy="3702050"/>
          </a:xfrm>
          <a:ln/>
        </p:spPr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3865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26018F3-5E4A-4EE9-96D6-3B37220D4362}" type="datetime1">
              <a:rPr lang="en-GB"/>
              <a:pPr/>
              <a:t>28/09/2010</a:t>
            </a:fld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98AE9-13A4-4029-87A4-B3F2656CCA83}" type="slidenum">
              <a:rPr lang="en-GB"/>
              <a:pPr/>
              <a:t>3</a:t>
            </a:fld>
            <a:endParaRPr lang="en-GB"/>
          </a:p>
        </p:txBody>
      </p:sp>
      <p:sp>
        <p:nvSpPr>
          <p:cNvPr id="153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0575" y="744538"/>
            <a:ext cx="5232400" cy="3702050"/>
          </a:xfrm>
          <a:ln/>
        </p:spPr>
      </p:sp>
      <p:sp>
        <p:nvSpPr>
          <p:cNvPr id="153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3865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95A8F98-36CA-4ED2-81F1-6E5AB1C14B43}" type="datetime1">
              <a:rPr lang="en-GB"/>
              <a:pPr/>
              <a:t>28/09/2010</a:t>
            </a:fld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27E0D-C586-4D4B-85A9-56B49E56CC0E}" type="slidenum">
              <a:rPr lang="en-GB"/>
              <a:pPr/>
              <a:t>5</a:t>
            </a:fld>
            <a:endParaRPr lang="en-GB"/>
          </a:p>
        </p:txBody>
      </p:sp>
      <p:sp>
        <p:nvSpPr>
          <p:cNvPr id="110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0575" y="744538"/>
            <a:ext cx="5232400" cy="3702050"/>
          </a:xfrm>
          <a:ln/>
        </p:spPr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3865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F4B6E7B-03E7-4227-87E6-7894119C7D8D}" type="datetime1">
              <a:rPr lang="en-GB"/>
              <a:pPr/>
              <a:t>28/09/2010</a:t>
            </a:fld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6F3199-349A-49D6-9D2F-469886356567}" type="slidenum">
              <a:rPr lang="en-GB"/>
              <a:pPr/>
              <a:t>7</a:t>
            </a:fld>
            <a:endParaRPr lang="en-GB"/>
          </a:p>
        </p:txBody>
      </p:sp>
      <p:sp>
        <p:nvSpPr>
          <p:cNvPr id="154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0575" y="744538"/>
            <a:ext cx="5232400" cy="3702050"/>
          </a:xfrm>
          <a:ln/>
        </p:spPr>
      </p:sp>
      <p:sp>
        <p:nvSpPr>
          <p:cNvPr id="154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3865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7632642-3071-4E50-A54B-4FFD9ECB3CBE}" type="datetime1">
              <a:rPr lang="en-GB"/>
              <a:pPr/>
              <a:t>28/09/2010</a:t>
            </a:fld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A7CD8-B941-4F91-9D7E-34AF6F6DF6CF}" type="slidenum">
              <a:rPr lang="en-GB"/>
              <a:pPr/>
              <a:t>10</a:t>
            </a:fld>
            <a:endParaRPr lang="en-GB"/>
          </a:p>
        </p:txBody>
      </p:sp>
      <p:sp>
        <p:nvSpPr>
          <p:cNvPr id="143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0575" y="744538"/>
            <a:ext cx="5232400" cy="3702050"/>
          </a:xfrm>
          <a:ln/>
        </p:spPr>
      </p:sp>
      <p:sp>
        <p:nvSpPr>
          <p:cNvPr id="143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3865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0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5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6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7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Descriptor 1"/>
          <p:cNvSpPr>
            <a:spLocks noGrp="1"/>
          </p:cNvSpPr>
          <p:nvPr>
            <p:ph type="body" sz="quarter" idx="10" hasCustomPrompt="1"/>
          </p:nvPr>
        </p:nvSpPr>
        <p:spPr>
          <a:xfrm>
            <a:off x="210500" y="145170"/>
            <a:ext cx="10381860" cy="274097"/>
          </a:xfrm>
        </p:spPr>
        <p:txBody>
          <a:bodyPr lIns="0" tIns="0" rIns="0" bIns="0" anchor="t" anchorCtr="0">
            <a:noAutofit/>
          </a:bodyPr>
          <a:lstStyle>
            <a:lvl1pPr marL="391146" marR="0" indent="-391146" algn="l" defTabSz="10430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 smtClean="0"/>
              <a:t>Descriptor 1 Service Area or Industry or Audience Segment (Author) </a:t>
            </a:r>
          </a:p>
        </p:txBody>
      </p:sp>
      <p:sp>
        <p:nvSpPr>
          <p:cNvPr id="9" name="Textplatzhalter Descriptor 2"/>
          <p:cNvSpPr>
            <a:spLocks noGrp="1"/>
          </p:cNvSpPr>
          <p:nvPr>
            <p:ph type="body" sz="quarter" idx="11" hasCustomPrompt="1"/>
          </p:nvPr>
        </p:nvSpPr>
        <p:spPr>
          <a:xfrm>
            <a:off x="210500" y="403215"/>
            <a:ext cx="10381860" cy="274097"/>
          </a:xfrm>
        </p:spPr>
        <p:txBody>
          <a:bodyPr lIns="0" tIns="0" rIns="0" bIns="0" anchor="t" anchorCtr="0">
            <a:normAutofit/>
          </a:bodyPr>
          <a:lstStyle>
            <a:lvl1pPr marL="391146" marR="0" indent="-391146" algn="l" defTabSz="10430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dirty="0" smtClean="0"/>
              <a:t>Descriptor 2 Service or Industry (Topic: What is it about) </a:t>
            </a:r>
          </a:p>
          <a:p>
            <a:pPr lvl="0"/>
            <a:endParaRPr lang="en-GB" noProof="0" dirty="0" smtClean="0"/>
          </a:p>
        </p:txBody>
      </p:sp>
      <p:sp>
        <p:nvSpPr>
          <p:cNvPr id="7" name="Rectangle 2050"/>
          <p:cNvSpPr>
            <a:spLocks noGrp="1" noChangeArrowheads="1"/>
          </p:cNvSpPr>
          <p:nvPr>
            <p:ph type="ctrTitle" hasCustomPrompt="1"/>
          </p:nvPr>
        </p:nvSpPr>
        <p:spPr bwMode="auto">
          <a:xfrm>
            <a:off x="187845" y="1174249"/>
            <a:ext cx="10286827" cy="1373721"/>
          </a:xfrm>
        </p:spPr>
        <p:txBody>
          <a:bodyPr rIns="104306" bIns="0" anchor="b" anchorCtr="0"/>
          <a:lstStyle>
            <a:lvl1pPr>
              <a:spcBef>
                <a:spcPct val="50000"/>
              </a:spcBef>
              <a:spcAft>
                <a:spcPct val="0"/>
              </a:spcAft>
              <a:defRPr sz="4600">
                <a:solidFill>
                  <a:schemeClr val="accent1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sz="4600" dirty="0" smtClean="0"/>
              <a:t>Client name appears here</a:t>
            </a:r>
            <a:endParaRPr lang="en-GB" sz="4600" dirty="0"/>
          </a:p>
        </p:txBody>
      </p:sp>
      <p:sp>
        <p:nvSpPr>
          <p:cNvPr id="10" name="Rectangle 2051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87845" y="2541288"/>
            <a:ext cx="10286827" cy="1318374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</a:defRPr>
            </a:lvl1pPr>
            <a:lvl2pPr marL="1811" lvl="1" indent="409255">
              <a:defRPr sz="4600"/>
            </a:lvl2pPr>
            <a:lvl3pPr marL="436418" lvl="2" indent="411066">
              <a:defRPr sz="4600"/>
            </a:lvl3pPr>
            <a:lvl4pPr marL="849294" lvl="3" indent="443662">
              <a:defRPr sz="4600"/>
            </a:lvl4pPr>
            <a:lvl5pPr marL="1294766" lvl="4" indent="432796">
              <a:defRPr sz="4600"/>
            </a:lvl5pPr>
          </a:lstStyle>
          <a:p>
            <a:pPr lvl="0"/>
            <a:r>
              <a:rPr lang="en-GB" dirty="0" smtClean="0"/>
              <a:t>Main presentation title</a:t>
            </a:r>
            <a:br>
              <a:rPr lang="en-GB" dirty="0" smtClean="0"/>
            </a:br>
            <a:r>
              <a:rPr lang="en-GB" dirty="0" smtClean="0"/>
              <a:t>Date appears here</a:t>
            </a:r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438" y="670789"/>
            <a:ext cx="10297660" cy="8335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184021" y="78738"/>
            <a:ext cx="10335550" cy="1812058"/>
          </a:xfrm>
        </p:spPr>
        <p:txBody>
          <a:bodyPr/>
          <a:lstStyle>
            <a:lvl1pPr>
              <a:defRPr sz="4600">
                <a:solidFill>
                  <a:schemeClr val="accent1"/>
                </a:solidFill>
              </a:defRPr>
            </a:lvl1pPr>
          </a:lstStyle>
          <a:p>
            <a:r>
              <a:rPr lang="en-GB" noProof="0" dirty="0" smtClean="0"/>
              <a:t>Closing statement</a:t>
            </a:r>
            <a:endParaRPr lang="en-GB" sz="2700" noProof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63" y="1312863"/>
            <a:ext cx="4783137" cy="5519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312863"/>
            <a:ext cx="4783138" cy="5519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550" y="670789"/>
            <a:ext cx="10023448" cy="83352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 with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98478" y="6988918"/>
            <a:ext cx="3727838" cy="399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306" tIns="52153" rIns="0" bIns="0" anchor="b"/>
          <a:lstStyle/>
          <a:p>
            <a:pPr algn="r">
              <a:spcBef>
                <a:spcPct val="50000"/>
              </a:spcBef>
              <a:spcAft>
                <a:spcPct val="0"/>
              </a:spcAft>
              <a:buSzTx/>
            </a:pPr>
            <a:r>
              <a:rPr lang="en-GB" sz="3400" dirty="0">
                <a:solidFill>
                  <a:schemeClr val="tx2"/>
                </a:solidFill>
                <a:latin typeface="PwC_Logo" pitchFamily="2" charset="2"/>
              </a:rPr>
              <a:t>PwC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197870" y="2385469"/>
            <a:ext cx="5052000" cy="3592096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443530" y="2385469"/>
            <a:ext cx="5022530" cy="3592096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6" name="Rectangle 2050"/>
          <p:cNvSpPr>
            <a:spLocks noGrp="1" noChangeArrowheads="1"/>
          </p:cNvSpPr>
          <p:nvPr>
            <p:ph type="ctrTitle" hasCustomPrompt="1"/>
          </p:nvPr>
        </p:nvSpPr>
        <p:spPr bwMode="auto">
          <a:xfrm>
            <a:off x="187845" y="73387"/>
            <a:ext cx="10286827" cy="664787"/>
          </a:xfrm>
        </p:spPr>
        <p:txBody>
          <a:bodyPr rIns="104306" bIns="0" anchor="b" anchorCtr="0"/>
          <a:lstStyle>
            <a:lvl1pPr>
              <a:spcBef>
                <a:spcPct val="50000"/>
              </a:spcBef>
              <a:spcAft>
                <a:spcPct val="0"/>
              </a:spcAft>
              <a:defRPr sz="4600">
                <a:solidFill>
                  <a:schemeClr val="accent1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sz="4600" dirty="0" smtClean="0"/>
              <a:t>Client name appears here</a:t>
            </a:r>
            <a:endParaRPr lang="en-GB" sz="4600" dirty="0"/>
          </a:p>
        </p:txBody>
      </p:sp>
      <p:sp>
        <p:nvSpPr>
          <p:cNvPr id="7" name="Rectangle 2051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87845" y="731492"/>
            <a:ext cx="10286827" cy="1318374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</a:defRPr>
            </a:lvl1pPr>
            <a:lvl2pPr marL="1811" lvl="1" indent="409255">
              <a:defRPr sz="4600"/>
            </a:lvl2pPr>
            <a:lvl3pPr marL="436418" lvl="2" indent="411066">
              <a:defRPr sz="4600"/>
            </a:lvl3pPr>
            <a:lvl4pPr marL="849294" lvl="3" indent="443662">
              <a:defRPr sz="4600"/>
            </a:lvl4pPr>
            <a:lvl5pPr marL="1294766" lvl="4" indent="432796">
              <a:defRPr sz="4600"/>
            </a:lvl5pPr>
          </a:lstStyle>
          <a:p>
            <a:pPr lvl="0"/>
            <a:r>
              <a:rPr lang="en-GB" dirty="0" smtClean="0"/>
              <a:t>Main presentation title</a:t>
            </a:r>
            <a:br>
              <a:rPr lang="en-GB" dirty="0" smtClean="0"/>
            </a:br>
            <a:r>
              <a:rPr lang="en-GB" dirty="0" smtClean="0"/>
              <a:t>Date appears here</a:t>
            </a:r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19432" y="670789"/>
            <a:ext cx="10297660" cy="904970"/>
          </a:xfrm>
        </p:spPr>
        <p:txBody>
          <a:bodyPr lIns="0" tIns="0" anchor="t" anchorCtr="0"/>
          <a:lstStyle>
            <a:lvl1pPr>
              <a:defRPr/>
            </a:lvl1pPr>
          </a:lstStyle>
          <a:p>
            <a:r>
              <a:rPr lang="en-GB" noProof="0" dirty="0" smtClean="0"/>
              <a:t>Agenda/Contents/Section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10500" y="1953064"/>
            <a:ext cx="10255560" cy="4691555"/>
          </a:xfrm>
        </p:spPr>
        <p:txBody>
          <a:bodyPr/>
          <a:lstStyle/>
          <a:p>
            <a:r>
              <a:rPr lang="en-GB" dirty="0" smtClean="0"/>
              <a:t>Section title 1</a:t>
            </a:r>
          </a:p>
          <a:p>
            <a:r>
              <a:rPr lang="en-GB" dirty="0" smtClean="0"/>
              <a:t>Section title 2</a:t>
            </a:r>
          </a:p>
          <a:p>
            <a:r>
              <a:rPr lang="en-GB" dirty="0" smtClean="0"/>
              <a:t>Section title 3</a:t>
            </a:r>
            <a:endParaRPr lang="en-GB" dirty="0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sz="quarter" idx="17"/>
          </p:nvPr>
        </p:nvSpPr>
        <p:spPr>
          <a:xfrm>
            <a:off x="212967" y="1952326"/>
            <a:ext cx="10251555" cy="4792300"/>
          </a:xfrm>
        </p:spPr>
        <p:txBody>
          <a:bodyPr/>
          <a:lstStyle>
            <a:lvl1pPr marL="0">
              <a:buFont typeface="Arial" pitchFamily="34" charset="0"/>
              <a:buNone/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21"/>
          </p:nvPr>
        </p:nvSpPr>
        <p:spPr>
          <a:xfrm>
            <a:off x="220658" y="1951826"/>
            <a:ext cx="5032687" cy="474504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Inhaltsplatzhalter 9"/>
          <p:cNvSpPr>
            <a:spLocks noGrp="1"/>
          </p:cNvSpPr>
          <p:nvPr>
            <p:ph sz="quarter" idx="22"/>
          </p:nvPr>
        </p:nvSpPr>
        <p:spPr>
          <a:xfrm>
            <a:off x="5457034" y="1951826"/>
            <a:ext cx="5032687" cy="47450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214710" y="1952830"/>
            <a:ext cx="10251350" cy="15003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8"/>
          </p:nvPr>
        </p:nvSpPr>
        <p:spPr>
          <a:xfrm>
            <a:off x="218920" y="3619880"/>
            <a:ext cx="5022530" cy="30800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19"/>
          </p:nvPr>
        </p:nvSpPr>
        <p:spPr>
          <a:xfrm>
            <a:off x="5447740" y="3619880"/>
            <a:ext cx="5022530" cy="30800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214710" y="1952830"/>
            <a:ext cx="7746400" cy="477887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8"/>
          </p:nvPr>
        </p:nvSpPr>
        <p:spPr>
          <a:xfrm>
            <a:off x="8066360" y="1952830"/>
            <a:ext cx="2420750" cy="2226703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19"/>
          </p:nvPr>
        </p:nvSpPr>
        <p:spPr>
          <a:xfrm>
            <a:off x="8066360" y="4489128"/>
            <a:ext cx="2420750" cy="2226703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2816490" y="1952830"/>
            <a:ext cx="7746400" cy="477887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8"/>
          </p:nvPr>
        </p:nvSpPr>
        <p:spPr>
          <a:xfrm>
            <a:off x="210500" y="1952830"/>
            <a:ext cx="2420750" cy="2226703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19"/>
          </p:nvPr>
        </p:nvSpPr>
        <p:spPr>
          <a:xfrm>
            <a:off x="210500" y="4489128"/>
            <a:ext cx="2420750" cy="2226703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21"/>
          </p:nvPr>
        </p:nvSpPr>
        <p:spPr>
          <a:xfrm>
            <a:off x="568350" y="1952830"/>
            <a:ext cx="3022780" cy="4505004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1" name="Inhaltsplatzhalter 9"/>
          <p:cNvSpPr>
            <a:spLocks noGrp="1"/>
          </p:cNvSpPr>
          <p:nvPr>
            <p:ph sz="quarter" idx="22"/>
          </p:nvPr>
        </p:nvSpPr>
        <p:spPr>
          <a:xfrm>
            <a:off x="3810050" y="1951826"/>
            <a:ext cx="3022780" cy="4505004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9" name="Inhaltsplatzhalter 9"/>
          <p:cNvSpPr>
            <a:spLocks noGrp="1"/>
          </p:cNvSpPr>
          <p:nvPr>
            <p:ph sz="quarter" idx="23"/>
          </p:nvPr>
        </p:nvSpPr>
        <p:spPr>
          <a:xfrm>
            <a:off x="7055960" y="1952830"/>
            <a:ext cx="3022780" cy="4505004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36270" y="670789"/>
            <a:ext cx="10024008" cy="8335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6550" y="1951829"/>
            <a:ext cx="10044498" cy="47788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>
          <a:xfrm>
            <a:off x="6679095" y="7106340"/>
            <a:ext cx="3695217" cy="26849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>
                <a:solidFill>
                  <a:schemeClr val="accent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90000"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PricewaterhouseCoopers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90000"/>
              <a:buFontTx/>
              <a:buNone/>
              <a:tabLst/>
              <a:defRPr/>
            </a:pPr>
            <a:fld id="{6B0828DA-7565-4614-B54D-89A0F9F17FB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90000"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Fußzeilenplatzhalter 4"/>
          <p:cNvSpPr txBox="1">
            <a:spLocks/>
          </p:cNvSpPr>
          <p:nvPr userDrawn="1"/>
        </p:nvSpPr>
        <p:spPr>
          <a:xfrm>
            <a:off x="336550" y="7106340"/>
            <a:ext cx="3695217" cy="26849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Управление большими массивами данных – </a:t>
            </a:r>
            <a:br>
              <a:rPr lang="ru-RU" dirty="0" smtClean="0"/>
            </a:br>
            <a:r>
              <a:rPr lang="ru-RU" dirty="0" smtClean="0"/>
              <a:t>это продуманная стратегия  или искусство?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</p:sldLayoutIdLst>
  <p:hf sldNum="0" hdr="0" dt="0"/>
  <p:txStyles>
    <p:titleStyle>
      <a:lvl1pPr algn="l" defTabSz="1043056" rtl="0" eaLnBrk="1" latinLnBrk="0" hangingPunct="1"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-206438" algn="l" defTabSz="1043056" rtl="0" eaLnBrk="1" latinLnBrk="0" hangingPunct="1">
        <a:spcBef>
          <a:spcPts val="0"/>
        </a:spcBef>
        <a:buFont typeface="Arial" pitchFamily="34" charset="0"/>
        <a:buNone/>
        <a:defRPr sz="23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05326" indent="-205326" algn="l" defTabSz="1043056" rtl="0" eaLnBrk="1" latinLnBrk="0" hangingPunct="1">
        <a:lnSpc>
          <a:spcPct val="100000"/>
        </a:lnSpc>
        <a:spcBef>
          <a:spcPts val="1141"/>
        </a:spcBef>
        <a:buFont typeface="Arial" pitchFamily="34" charset="0"/>
        <a:buChar char="•"/>
        <a:defRPr sz="23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51717" indent="-246391" algn="l" defTabSz="1043056" rtl="0" eaLnBrk="1" latinLnBrk="0" hangingPunct="1">
        <a:lnSpc>
          <a:spcPct val="100000"/>
        </a:lnSpc>
        <a:spcBef>
          <a:spcPts val="1141"/>
        </a:spcBef>
        <a:buFont typeface="Arial" pitchFamily="34" charset="0"/>
        <a:buChar char="−"/>
        <a:defRPr sz="23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698108" indent="-205326" algn="l" defTabSz="1043056" rtl="0" eaLnBrk="1" latinLnBrk="0" hangingPunct="1">
        <a:lnSpc>
          <a:spcPct val="100000"/>
        </a:lnSpc>
        <a:spcBef>
          <a:spcPts val="1141"/>
        </a:spcBef>
        <a:buFont typeface="Arial" pitchFamily="34" charset="0"/>
        <a:buChar char="•"/>
        <a:defRPr sz="23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026630" indent="-246391" algn="l" defTabSz="1043056" rtl="0" eaLnBrk="1" latinLnBrk="0" hangingPunct="1">
        <a:lnSpc>
          <a:spcPct val="100000"/>
        </a:lnSpc>
        <a:spcBef>
          <a:spcPts val="1141"/>
        </a:spcBef>
        <a:buFont typeface="Arial" pitchFamily="34" charset="0"/>
        <a:buChar char="−"/>
        <a:defRPr sz="23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227764" indent="-206438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434202" indent="-206438" algn="l" defTabSz="1043056" rtl="0" eaLnBrk="1" latinLnBrk="0" hangingPunct="1">
        <a:spcBef>
          <a:spcPct val="20000"/>
        </a:spcBef>
        <a:buFont typeface="Arial" pitchFamily="34" charset="0"/>
        <a:buChar char="−"/>
        <a:defRPr sz="23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640640" indent="-206438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847078" indent="-206438" algn="l" defTabSz="1043056" rtl="0" eaLnBrk="1" latinLnBrk="0" hangingPunct="1">
        <a:spcBef>
          <a:spcPct val="20000"/>
        </a:spcBef>
        <a:buFont typeface="Arial" pitchFamily="34" charset="0"/>
        <a:buChar char="−"/>
        <a:defRPr sz="23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hemeOverride" Target="../theme/themeOverride2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17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18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20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hemeOverride" Target="../theme/themeOverride22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BBS\IMAGE\_PwC_worldsimages\42-21512622.jp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000" y="3780000"/>
            <a:ext cx="10332000" cy="3600000"/>
          </a:xfrm>
          <a:prstGeom prst="rect">
            <a:avLst/>
          </a:prstGeom>
          <a:noFill/>
        </p:spPr>
      </p:pic>
      <p:sp>
        <p:nvSpPr>
          <p:cNvPr id="12" name="Text Placeholder 11"/>
          <p:cNvSpPr>
            <a:spLocks noGrp="1"/>
          </p:cNvSpPr>
          <p:nvPr>
            <p:ph type="body" sz="quarter" idx="4294967295"/>
          </p:nvPr>
        </p:nvSpPr>
        <p:spPr>
          <a:xfrm>
            <a:off x="336550" y="403431"/>
            <a:ext cx="10129837" cy="274637"/>
          </a:xfrm>
        </p:spPr>
        <p:txBody>
          <a:bodyPr/>
          <a:lstStyle/>
          <a:p>
            <a:r>
              <a:rPr lang="ru-RU" sz="1800" dirty="0" smtClean="0">
                <a:solidFill>
                  <a:schemeClr val="tx2"/>
                </a:solidFill>
              </a:rPr>
              <a:t>Консультационные услуги</a:t>
            </a:r>
          </a:p>
          <a:p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4294967295"/>
          </p:nvPr>
        </p:nvSpPr>
        <p:spPr>
          <a:xfrm>
            <a:off x="336550" y="662193"/>
            <a:ext cx="10129837" cy="273050"/>
          </a:xfrm>
        </p:spPr>
        <p:txBody>
          <a:bodyPr>
            <a:noAutofit/>
          </a:bodyPr>
          <a:lstStyle/>
          <a:p>
            <a:r>
              <a:rPr lang="ru-RU" sz="1800" dirty="0" smtClean="0"/>
              <a:t>Информационные технологии</a:t>
            </a:r>
          </a:p>
          <a:p>
            <a:endParaRPr lang="ru-RU" sz="1800" dirty="0"/>
          </a:p>
        </p:txBody>
      </p:sp>
      <p:sp>
        <p:nvSpPr>
          <p:cNvPr id="34" name="Title 33"/>
          <p:cNvSpPr>
            <a:spLocks noGrp="1"/>
          </p:cNvSpPr>
          <p:nvPr>
            <p:ph type="ctrTitle" idx="4294967295"/>
          </p:nvPr>
        </p:nvSpPr>
        <p:spPr>
          <a:xfrm>
            <a:off x="336550" y="1781666"/>
            <a:ext cx="10037763" cy="1374775"/>
          </a:xfrm>
        </p:spPr>
        <p:txBody>
          <a:bodyPr/>
          <a:lstStyle/>
          <a:p>
            <a:r>
              <a:rPr lang="ru-RU" sz="4000" dirty="0" smtClean="0">
                <a:solidFill>
                  <a:schemeClr val="tx2"/>
                </a:solidFill>
                <a:latin typeface="+mn-lt"/>
              </a:rPr>
              <a:t>Управление большими массивами </a:t>
            </a:r>
            <a:br>
              <a:rPr lang="ru-RU" sz="4000" dirty="0" smtClean="0">
                <a:solidFill>
                  <a:schemeClr val="tx2"/>
                </a:solidFill>
                <a:latin typeface="+mn-lt"/>
              </a:rPr>
            </a:br>
            <a:r>
              <a:rPr lang="ru-RU" sz="4000" dirty="0" smtClean="0">
                <a:solidFill>
                  <a:schemeClr val="tx2"/>
                </a:solidFill>
                <a:latin typeface="+mn-lt"/>
              </a:rPr>
              <a:t>данных – это</a:t>
            </a:r>
            <a:r>
              <a:rPr lang="en-US" sz="4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latin typeface="+mn-lt"/>
              </a:rPr>
              <a:t>продуманная стратегия </a:t>
            </a:r>
            <a:br>
              <a:rPr lang="ru-RU" sz="4000" dirty="0" smtClean="0">
                <a:solidFill>
                  <a:schemeClr val="tx2"/>
                </a:solidFill>
                <a:latin typeface="+mn-lt"/>
              </a:rPr>
            </a:br>
            <a:r>
              <a:rPr lang="ru-RU" sz="4000" dirty="0" smtClean="0">
                <a:solidFill>
                  <a:schemeClr val="tx2"/>
                </a:solidFill>
                <a:latin typeface="+mn-lt"/>
              </a:rPr>
              <a:t>или искусство?</a:t>
            </a:r>
            <a:endParaRPr lang="ru-RU" sz="4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579820" y="6760321"/>
            <a:ext cx="3727838" cy="399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306" tIns="52153" rIns="0" bIns="0" anchor="b"/>
          <a:lstStyle/>
          <a:p>
            <a:pPr algn="r">
              <a:spcBef>
                <a:spcPct val="50000"/>
              </a:spcBef>
              <a:spcAft>
                <a:spcPct val="0"/>
              </a:spcAft>
              <a:buSzTx/>
            </a:pPr>
            <a:r>
              <a:rPr lang="en-GB" sz="2800" b="0" dirty="0">
                <a:solidFill>
                  <a:schemeClr val="bg1"/>
                </a:solidFill>
                <a:latin typeface="PwC_Logo" pitchFamily="2" charset="2"/>
              </a:rPr>
              <a:t>PwC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698" name="Rectangle 2"/>
          <p:cNvSpPr>
            <a:spLocks noChangeArrowheads="1"/>
          </p:cNvSpPr>
          <p:nvPr/>
        </p:nvSpPr>
        <p:spPr bwMode="auto">
          <a:xfrm rot="5400000">
            <a:off x="1756569" y="-1389856"/>
            <a:ext cx="7197725" cy="10329863"/>
          </a:xfrm>
          <a:prstGeom prst="rect">
            <a:avLst/>
          </a:prstGeom>
          <a:solidFill>
            <a:schemeClr val="dk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699" name="Rectangle 3"/>
          <p:cNvSpPr>
            <a:spLocks noChangeArrowheads="1"/>
          </p:cNvSpPr>
          <p:nvPr/>
        </p:nvSpPr>
        <p:spPr bwMode="auto">
          <a:xfrm>
            <a:off x="1843723" y="4450080"/>
            <a:ext cx="7620000" cy="640080"/>
          </a:xfrm>
          <a:prstGeom prst="rect">
            <a:avLst/>
          </a:prstGeom>
          <a:noFill/>
          <a:ln w="9525" algn="ctr">
            <a:solidFill>
              <a:schemeClr val="lt1"/>
            </a:solidFill>
            <a:miter lim="800000"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endParaRPr lang="ru-RU"/>
          </a:p>
        </p:txBody>
      </p:sp>
      <p:sp>
        <p:nvSpPr>
          <p:cNvPr id="143770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4838" y="565468"/>
            <a:ext cx="1360487" cy="17875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lIns="0" tIns="0" rIns="0" bIns="45293"/>
          <a:lstStyle/>
          <a:p>
            <a:pPr defTabSz="889000"/>
            <a:r>
              <a:rPr lang="ru-RU" sz="12000" b="0" dirty="0" smtClean="0">
                <a:solidFill>
                  <a:schemeClr val="lt1"/>
                </a:solidFill>
              </a:rPr>
              <a:t>4</a:t>
            </a:r>
            <a:endParaRPr lang="en-GB" sz="12000" b="0" dirty="0">
              <a:solidFill>
                <a:schemeClr val="lt1"/>
              </a:solidFill>
            </a:endParaRPr>
          </a:p>
        </p:txBody>
      </p:sp>
      <p:sp>
        <p:nvSpPr>
          <p:cNvPr id="1437702" name="Line 6"/>
          <p:cNvSpPr>
            <a:spLocks noChangeShapeType="1"/>
          </p:cNvSpPr>
          <p:nvPr/>
        </p:nvSpPr>
        <p:spPr bwMode="auto">
          <a:xfrm>
            <a:off x="0" y="2805113"/>
            <a:ext cx="10693400" cy="0"/>
          </a:xfrm>
          <a:prstGeom prst="line">
            <a:avLst/>
          </a:prstGeom>
          <a:noFill/>
          <a:ln w="28575">
            <a:solidFill>
              <a:schemeClr val="lt1"/>
            </a:solidFill>
            <a:round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endParaRPr lang="ru-RU"/>
          </a:p>
        </p:txBody>
      </p:sp>
      <p:sp>
        <p:nvSpPr>
          <p:cNvPr id="1437703" name="Text Box 7"/>
          <p:cNvSpPr txBox="1">
            <a:spLocks noChangeArrowheads="1"/>
          </p:cNvSpPr>
          <p:nvPr/>
        </p:nvSpPr>
        <p:spPr bwMode="auto">
          <a:xfrm>
            <a:off x="1863725" y="883603"/>
            <a:ext cx="8366125" cy="19403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732" tIns="46368" rIns="92732" bIns="46368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4000" b="0" dirty="0" smtClean="0">
                <a:solidFill>
                  <a:schemeClr val="lt1"/>
                </a:solidFill>
              </a:rPr>
              <a:t>Принятие решений на основе больших массивов данных – это искусство?</a:t>
            </a:r>
            <a:endParaRPr lang="en-GB" sz="3700" b="0" dirty="0">
              <a:solidFill>
                <a:schemeClr val="lt1"/>
              </a:solidFill>
            </a:endParaRPr>
          </a:p>
        </p:txBody>
      </p:sp>
      <p:sp>
        <p:nvSpPr>
          <p:cNvPr id="1437705" name="Text Box 9"/>
          <p:cNvSpPr txBox="1">
            <a:spLocks noChangeArrowheads="1"/>
          </p:cNvSpPr>
          <p:nvPr/>
        </p:nvSpPr>
        <p:spPr bwMode="auto">
          <a:xfrm>
            <a:off x="1884363" y="3090863"/>
            <a:ext cx="7780337" cy="19932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1176" tIns="40584" rIns="81176" bIns="40584">
            <a:spAutoFit/>
          </a:bodyPr>
          <a:lstStyle/>
          <a:p>
            <a:pPr marL="455613" indent="-455613" defTabSz="801688">
              <a:spcBef>
                <a:spcPct val="30000"/>
              </a:spcBef>
              <a:buFontTx/>
              <a:buAutoNum type="arabicPeriod"/>
              <a:tabLst>
                <a:tab pos="455613" algn="l"/>
                <a:tab pos="6715125" algn="r"/>
              </a:tabLst>
            </a:pPr>
            <a:r>
              <a:rPr lang="ru-RU" sz="1800" b="0" dirty="0" smtClean="0">
                <a:solidFill>
                  <a:schemeClr val="lt1"/>
                </a:solidFill>
              </a:rPr>
              <a:t>Бизнес- данные, с которыми работает компания</a:t>
            </a:r>
          </a:p>
          <a:p>
            <a:pPr marL="455613" indent="-455613" defTabSz="801688">
              <a:spcBef>
                <a:spcPct val="30000"/>
              </a:spcBef>
              <a:buFontTx/>
              <a:buAutoNum type="arabicPeriod"/>
              <a:tabLst>
                <a:tab pos="455613" algn="l"/>
                <a:tab pos="6715125" algn="r"/>
              </a:tabLst>
            </a:pPr>
            <a:r>
              <a:rPr lang="ru-RU" sz="1800" b="0" dirty="0" smtClean="0">
                <a:solidFill>
                  <a:schemeClr val="lt1"/>
                </a:solidFill>
              </a:rPr>
              <a:t>Принятие решения о необходимости </a:t>
            </a:r>
            <a:r>
              <a:rPr lang="ru-RU" sz="1800" b="0" dirty="0" smtClean="0">
                <a:solidFill>
                  <a:schemeClr val="bg1"/>
                </a:solidFill>
              </a:rPr>
              <a:t>ведения</a:t>
            </a:r>
            <a:r>
              <a:rPr lang="ru-RU" sz="1800" b="0" dirty="0" smtClean="0">
                <a:solidFill>
                  <a:schemeClr val="lt1"/>
                </a:solidFill>
              </a:rPr>
              <a:t> определенных данных</a:t>
            </a:r>
            <a:endParaRPr lang="en-US" sz="1800" b="0" dirty="0" smtClean="0">
              <a:solidFill>
                <a:schemeClr val="lt1"/>
              </a:solidFill>
            </a:endParaRPr>
          </a:p>
          <a:p>
            <a:pPr marL="455613" indent="-455613" defTabSz="801688">
              <a:spcBef>
                <a:spcPct val="30000"/>
              </a:spcBef>
              <a:buFontTx/>
              <a:buAutoNum type="arabicPeriod"/>
              <a:tabLst>
                <a:tab pos="455613" algn="l"/>
                <a:tab pos="6715125" algn="r"/>
              </a:tabLst>
            </a:pPr>
            <a:r>
              <a:rPr lang="ru-RU" sz="1800" b="0" dirty="0" smtClean="0">
                <a:solidFill>
                  <a:schemeClr val="lt1"/>
                </a:solidFill>
              </a:rPr>
              <a:t>Подходы к  подготовке эффективной отчетности</a:t>
            </a:r>
            <a:r>
              <a:rPr lang="ru-RU" sz="1800" b="0" dirty="0" smtClean="0">
                <a:solidFill>
                  <a:schemeClr val="bg1"/>
                </a:solidFill>
              </a:rPr>
              <a:t>		</a:t>
            </a:r>
          </a:p>
          <a:p>
            <a:pPr marL="455613" indent="-455613" defTabSz="801688">
              <a:spcBef>
                <a:spcPct val="30000"/>
              </a:spcBef>
              <a:buFontTx/>
              <a:buAutoNum type="arabicPeriod"/>
              <a:tabLst>
                <a:tab pos="455613" algn="l"/>
                <a:tab pos="6715125" algn="r"/>
              </a:tabLst>
            </a:pPr>
            <a:r>
              <a:rPr lang="ru-RU" sz="1800" b="0" dirty="0" smtClean="0">
                <a:solidFill>
                  <a:schemeClr val="lt1"/>
                </a:solidFill>
              </a:rPr>
              <a:t>Принятие решений на основе больших массивов данных – это искусство?</a:t>
            </a:r>
            <a:r>
              <a:rPr lang="ru-RU" sz="1400" b="0" dirty="0">
                <a:solidFill>
                  <a:schemeClr val="bg1"/>
                </a:solidFill>
              </a:rPr>
              <a:t>	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6550" y="484187"/>
            <a:ext cx="10001250" cy="923330"/>
          </a:xfrm>
        </p:spPr>
        <p:txBody>
          <a:bodyPr>
            <a:spAutoFit/>
          </a:bodyPr>
          <a:lstStyle/>
          <a:p>
            <a:r>
              <a:rPr lang="ru-RU" sz="6000" dirty="0" smtClean="0"/>
              <a:t>Вопросы?</a:t>
            </a:r>
            <a:endParaRPr lang="ru-RU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346488" y="5987427"/>
            <a:ext cx="7078041" cy="1384995"/>
          </a:xfr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sz="1800" dirty="0" smtClean="0">
              <a:solidFill>
                <a:schemeClr val="tx2"/>
              </a:solidFill>
            </a:endParaRPr>
          </a:p>
          <a:p>
            <a:endParaRPr lang="en-US" sz="800" dirty="0" smtClean="0">
              <a:solidFill>
                <a:schemeClr val="tx2"/>
              </a:solidFill>
            </a:endParaRPr>
          </a:p>
          <a:p>
            <a:r>
              <a:rPr lang="ru-RU" sz="800" dirty="0" smtClean="0">
                <a:solidFill>
                  <a:schemeClr val="tx2"/>
                </a:solidFill>
              </a:rPr>
              <a:t>© 2010"ПрайсвотерхаусКуперс </a:t>
            </a:r>
            <a:r>
              <a:rPr lang="ru-RU" sz="800" dirty="0" err="1" smtClean="0">
                <a:solidFill>
                  <a:schemeClr val="tx2"/>
                </a:solidFill>
              </a:rPr>
              <a:t>Раша</a:t>
            </a:r>
            <a:r>
              <a:rPr lang="ru-RU" sz="800" dirty="0" smtClean="0">
                <a:solidFill>
                  <a:schemeClr val="tx2"/>
                </a:solidFill>
              </a:rPr>
              <a:t> Б.В.". Все права защищены.</a:t>
            </a:r>
          </a:p>
          <a:p>
            <a:r>
              <a:rPr lang="ru-RU" sz="800" dirty="0" smtClean="0">
                <a:solidFill>
                  <a:schemeClr val="tx2"/>
                </a:solidFill>
              </a:rPr>
              <a:t>Под "</a:t>
            </a:r>
            <a:r>
              <a:rPr lang="ru-RU" sz="800" dirty="0" err="1" smtClean="0">
                <a:solidFill>
                  <a:schemeClr val="tx2"/>
                </a:solidFill>
              </a:rPr>
              <a:t>ПрайсвотерхаусКуперс</a:t>
            </a:r>
            <a:r>
              <a:rPr lang="ru-RU" sz="800" dirty="0" smtClean="0">
                <a:solidFill>
                  <a:schemeClr val="tx2"/>
                </a:solidFill>
              </a:rPr>
              <a:t>"  понимается компания "</a:t>
            </a:r>
            <a:r>
              <a:rPr lang="ru-RU" sz="800" dirty="0" err="1" smtClean="0">
                <a:solidFill>
                  <a:schemeClr val="tx2"/>
                </a:solidFill>
              </a:rPr>
              <a:t>ПрайсвотерхаусКуперс</a:t>
            </a:r>
            <a:r>
              <a:rPr lang="ru-RU" sz="800" dirty="0" smtClean="0">
                <a:solidFill>
                  <a:schemeClr val="tx2"/>
                </a:solidFill>
              </a:rPr>
              <a:t> </a:t>
            </a:r>
            <a:r>
              <a:rPr lang="ru-RU" sz="800" dirty="0" err="1" smtClean="0">
                <a:solidFill>
                  <a:schemeClr val="tx2"/>
                </a:solidFill>
              </a:rPr>
              <a:t>Раша</a:t>
            </a:r>
            <a:r>
              <a:rPr lang="ru-RU" sz="800" dirty="0" smtClean="0">
                <a:solidFill>
                  <a:schemeClr val="tx2"/>
                </a:solidFill>
              </a:rPr>
              <a:t> Б.В." или, в зависимости от контекста, другие фирмы, входящие в глобальную сеть компаний PricewaterhouseCoopers </a:t>
            </a:r>
            <a:r>
              <a:rPr lang="ru-RU" sz="800" dirty="0" err="1" smtClean="0">
                <a:solidFill>
                  <a:schemeClr val="tx2"/>
                </a:solidFill>
              </a:rPr>
              <a:t>International</a:t>
            </a:r>
            <a:r>
              <a:rPr lang="ru-RU" sz="800" dirty="0" smtClean="0">
                <a:solidFill>
                  <a:schemeClr val="tx2"/>
                </a:solidFill>
              </a:rPr>
              <a:t> </a:t>
            </a:r>
            <a:r>
              <a:rPr lang="ru-RU" sz="800" dirty="0" err="1" smtClean="0">
                <a:solidFill>
                  <a:schemeClr val="tx2"/>
                </a:solidFill>
              </a:rPr>
              <a:t>Limited</a:t>
            </a:r>
            <a:r>
              <a:rPr lang="ru-RU" sz="800" dirty="0" smtClean="0">
                <a:solidFill>
                  <a:schemeClr val="tx2"/>
                </a:solidFill>
              </a:rPr>
              <a:t> (</a:t>
            </a:r>
            <a:r>
              <a:rPr lang="ru-RU" sz="800" dirty="0" err="1" smtClean="0">
                <a:solidFill>
                  <a:schemeClr val="tx2"/>
                </a:solidFill>
              </a:rPr>
              <a:t>PwCIL</a:t>
            </a:r>
            <a:r>
              <a:rPr lang="ru-RU" sz="800" dirty="0" smtClean="0">
                <a:solidFill>
                  <a:schemeClr val="tx2"/>
                </a:solidFill>
              </a:rPr>
              <a:t>). Каждая фирма сети является самостоятельным юридическим лицом и не выступает в качестве агента </a:t>
            </a:r>
            <a:r>
              <a:rPr lang="ru-RU" sz="800" dirty="0" err="1" smtClean="0">
                <a:solidFill>
                  <a:schemeClr val="tx2"/>
                </a:solidFill>
              </a:rPr>
              <a:t>PwCIL</a:t>
            </a:r>
            <a:r>
              <a:rPr lang="ru-RU" sz="800" dirty="0" smtClean="0">
                <a:solidFill>
                  <a:schemeClr val="tx2"/>
                </a:solidFill>
              </a:rPr>
              <a:t> или любой другой фирмы сети. </a:t>
            </a:r>
            <a:r>
              <a:rPr lang="ru-RU" sz="800" dirty="0" err="1" smtClean="0">
                <a:solidFill>
                  <a:schemeClr val="tx2"/>
                </a:solidFill>
              </a:rPr>
              <a:t>PwCIL</a:t>
            </a:r>
            <a:r>
              <a:rPr lang="ru-RU" sz="800" dirty="0" smtClean="0">
                <a:solidFill>
                  <a:schemeClr val="tx2"/>
                </a:solidFill>
              </a:rPr>
              <a:t> не оказывает услуги клиентам. </a:t>
            </a:r>
            <a:r>
              <a:rPr lang="ru-RU" sz="800" dirty="0" err="1" smtClean="0">
                <a:solidFill>
                  <a:schemeClr val="tx2"/>
                </a:solidFill>
              </a:rPr>
              <a:t>PwCIL</a:t>
            </a:r>
            <a:r>
              <a:rPr lang="ru-RU" sz="800" dirty="0" smtClean="0">
                <a:solidFill>
                  <a:schemeClr val="tx2"/>
                </a:solidFill>
              </a:rPr>
              <a:t> не несет ответственность за действия или бездействие любой фирмы сети, не может контролировать профессиональные суждения, высказываемые фирмами сети, и не может никаким образом связать их каким-либо обязательством. Ни одна из фирм сети не несет ответственность за действия или бездействие любой другой фирмы сети, не может контролировать профессиональные суждения другой фирмы и не может никаким образом связать другую фирму сети или </a:t>
            </a:r>
            <a:r>
              <a:rPr lang="ru-RU" sz="800" dirty="0" err="1" smtClean="0">
                <a:solidFill>
                  <a:schemeClr val="tx2"/>
                </a:solidFill>
              </a:rPr>
              <a:t>PwCIL</a:t>
            </a:r>
            <a:r>
              <a:rPr lang="ru-RU" sz="800" dirty="0" smtClean="0">
                <a:solidFill>
                  <a:schemeClr val="tx2"/>
                </a:solidFill>
              </a:rPr>
              <a:t> каким-либо обязательством.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117" y="1814865"/>
            <a:ext cx="2392803" cy="3547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08377" y="3591504"/>
            <a:ext cx="3934988" cy="18466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2400" b="0" dirty="0" smtClean="0">
                <a:solidFill>
                  <a:schemeClr val="accent2"/>
                </a:solidFill>
              </a:rPr>
              <a:t>Дмитрий Мягков</a:t>
            </a:r>
          </a:p>
          <a:p>
            <a:r>
              <a:rPr lang="ru-RU" sz="2400" b="0" dirty="0" smtClean="0">
                <a:solidFill>
                  <a:schemeClr val="accent1"/>
                </a:solidFill>
              </a:rPr>
              <a:t>Старший менеджер</a:t>
            </a:r>
          </a:p>
          <a:p>
            <a:r>
              <a:rPr lang="ru-RU" sz="2400" b="0" dirty="0" smtClean="0">
                <a:solidFill>
                  <a:schemeClr val="accent1"/>
                </a:solidFill>
              </a:rPr>
              <a:t>Консультационные услуги</a:t>
            </a:r>
          </a:p>
          <a:p>
            <a:r>
              <a:rPr lang="ru-RU" sz="2400" b="0" dirty="0" smtClean="0">
                <a:solidFill>
                  <a:schemeClr val="accent1"/>
                </a:solidFill>
              </a:rPr>
              <a:t>Тел.: +7 </a:t>
            </a:r>
            <a:r>
              <a:rPr lang="en-US" sz="2400" b="0" dirty="0" smtClean="0">
                <a:solidFill>
                  <a:schemeClr val="accent1"/>
                </a:solidFill>
              </a:rPr>
              <a:t>(</a:t>
            </a:r>
            <a:r>
              <a:rPr lang="ru-RU" sz="2400" b="0" dirty="0" smtClean="0">
                <a:solidFill>
                  <a:schemeClr val="accent1"/>
                </a:solidFill>
              </a:rPr>
              <a:t>495) 967-6210</a:t>
            </a:r>
          </a:p>
          <a:p>
            <a:r>
              <a:rPr lang="en-US" sz="2400" b="0" dirty="0" smtClean="0">
                <a:solidFill>
                  <a:schemeClr val="accent1"/>
                </a:solidFill>
              </a:rPr>
              <a:t>dmitry.miagkov@ru.pwc.com</a:t>
            </a:r>
            <a:endParaRPr lang="ru-RU" sz="2400" b="0" dirty="0">
              <a:solidFill>
                <a:schemeClr val="accent1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46475" y="6916281"/>
            <a:ext cx="3727838" cy="399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306" tIns="52153" rIns="0" bIns="0" anchor="b"/>
          <a:lstStyle/>
          <a:p>
            <a:pPr algn="r">
              <a:spcBef>
                <a:spcPct val="50000"/>
              </a:spcBef>
              <a:spcAft>
                <a:spcPct val="0"/>
              </a:spcAft>
              <a:buSzTx/>
            </a:pPr>
            <a:r>
              <a:rPr lang="en-GB" sz="2800" b="0" dirty="0">
                <a:solidFill>
                  <a:schemeClr val="tx2"/>
                </a:solidFill>
                <a:latin typeface="PwC_Logo" pitchFamily="2" charset="2"/>
              </a:rPr>
              <a:t>PwC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6" name="Text Box 2"/>
          <p:cNvSpPr txBox="1">
            <a:spLocks noChangeArrowheads="1"/>
          </p:cNvSpPr>
          <p:nvPr/>
        </p:nvSpPr>
        <p:spPr bwMode="auto">
          <a:xfrm>
            <a:off x="1522413" y="1030288"/>
            <a:ext cx="6911975" cy="6630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732" tIns="46368" rIns="92732" bIns="46368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700" b="0" dirty="0" smtClean="0">
                <a:solidFill>
                  <a:schemeClr val="dk2"/>
                </a:solidFill>
              </a:rPr>
              <a:t>Содержание</a:t>
            </a:r>
            <a:endParaRPr lang="en-GB" sz="3700" b="0" dirty="0">
              <a:solidFill>
                <a:schemeClr val="dk2"/>
              </a:solidFill>
            </a:endParaRPr>
          </a:p>
        </p:txBody>
      </p:sp>
      <p:sp>
        <p:nvSpPr>
          <p:cNvPr id="1096707" name="Line 3"/>
          <p:cNvSpPr>
            <a:spLocks noChangeShapeType="1"/>
          </p:cNvSpPr>
          <p:nvPr/>
        </p:nvSpPr>
        <p:spPr bwMode="auto">
          <a:xfrm>
            <a:off x="0" y="1857375"/>
            <a:ext cx="10693400" cy="0"/>
          </a:xfrm>
          <a:prstGeom prst="line">
            <a:avLst/>
          </a:prstGeom>
          <a:noFill/>
          <a:ln w="28575">
            <a:solidFill>
              <a:schemeClr val="dk2"/>
            </a:solidFill>
            <a:round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endParaRPr lang="ru-RU"/>
          </a:p>
        </p:txBody>
      </p:sp>
      <p:sp>
        <p:nvSpPr>
          <p:cNvPr id="1096708" name="Text Box 4"/>
          <p:cNvSpPr txBox="1">
            <a:spLocks noChangeArrowheads="1"/>
          </p:cNvSpPr>
          <p:nvPr/>
        </p:nvSpPr>
        <p:spPr bwMode="auto">
          <a:xfrm>
            <a:off x="1606549" y="2146300"/>
            <a:ext cx="6974743" cy="22056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1176" tIns="40584" rIns="81176" bIns="40584">
            <a:spAutoFit/>
          </a:bodyPr>
          <a:lstStyle/>
          <a:p>
            <a:pPr marL="455613" indent="-455613" defTabSz="801688">
              <a:spcBef>
                <a:spcPct val="30000"/>
              </a:spcBef>
              <a:buClr>
                <a:schemeClr val="dk2"/>
              </a:buClr>
              <a:buSzTx/>
              <a:buFontTx/>
              <a:buAutoNum type="arabicPeriod"/>
              <a:tabLst>
                <a:tab pos="6715125" algn="r"/>
              </a:tabLst>
            </a:pPr>
            <a:r>
              <a:rPr lang="ru-RU" sz="2000" b="0" dirty="0" smtClean="0">
                <a:solidFill>
                  <a:schemeClr val="accent1"/>
                </a:solidFill>
              </a:rPr>
              <a:t>Бизнес</a:t>
            </a:r>
            <a:r>
              <a:rPr lang="en-US" sz="2000" b="0" dirty="0" smtClean="0">
                <a:solidFill>
                  <a:schemeClr val="accent1"/>
                </a:solidFill>
              </a:rPr>
              <a:t>-</a:t>
            </a:r>
            <a:r>
              <a:rPr lang="ru-RU" sz="2000" b="0" dirty="0" smtClean="0">
                <a:solidFill>
                  <a:schemeClr val="accent1"/>
                </a:solidFill>
              </a:rPr>
              <a:t>данные, с которыми работает компания</a:t>
            </a:r>
            <a:endParaRPr lang="ru-RU" sz="2000" b="0" dirty="0">
              <a:solidFill>
                <a:schemeClr val="accent1"/>
              </a:solidFill>
            </a:endParaRPr>
          </a:p>
          <a:p>
            <a:pPr marL="455613" indent="-455613" defTabSz="801688">
              <a:spcBef>
                <a:spcPct val="30000"/>
              </a:spcBef>
              <a:buClr>
                <a:schemeClr val="dk2"/>
              </a:buClr>
              <a:buSzTx/>
              <a:buFontTx/>
              <a:buAutoNum type="arabicPeriod"/>
              <a:tabLst>
                <a:tab pos="6715125" algn="r"/>
              </a:tabLst>
            </a:pPr>
            <a:r>
              <a:rPr lang="ru-RU" sz="2000" b="0" dirty="0" smtClean="0">
                <a:solidFill>
                  <a:schemeClr val="accent1"/>
                </a:solidFill>
              </a:rPr>
              <a:t>Принятие решения о необходимости ведения определенных данных</a:t>
            </a:r>
            <a:endParaRPr lang="en-US" sz="2000" b="0" dirty="0">
              <a:solidFill>
                <a:schemeClr val="accent1"/>
              </a:solidFill>
            </a:endParaRPr>
          </a:p>
          <a:p>
            <a:pPr marL="455613" indent="-455613" defTabSz="801688">
              <a:spcBef>
                <a:spcPct val="30000"/>
              </a:spcBef>
              <a:buClr>
                <a:schemeClr val="dk2"/>
              </a:buClr>
              <a:buSzTx/>
              <a:buFontTx/>
              <a:buAutoNum type="arabicPeriod"/>
              <a:tabLst>
                <a:tab pos="6715125" algn="r"/>
              </a:tabLst>
            </a:pPr>
            <a:r>
              <a:rPr lang="ru-RU" sz="2000" b="0" dirty="0" smtClean="0">
                <a:solidFill>
                  <a:schemeClr val="accent1"/>
                </a:solidFill>
              </a:rPr>
              <a:t>Подходы к  подготовке эффективной отчетности</a:t>
            </a:r>
            <a:r>
              <a:rPr lang="ru-RU" sz="2000" b="0" dirty="0">
                <a:solidFill>
                  <a:schemeClr val="accent1"/>
                </a:solidFill>
              </a:rPr>
              <a:t>	</a:t>
            </a:r>
          </a:p>
          <a:p>
            <a:pPr marL="455613" indent="-455613" defTabSz="801688">
              <a:spcBef>
                <a:spcPct val="30000"/>
              </a:spcBef>
              <a:buClr>
                <a:schemeClr val="dk2"/>
              </a:buClr>
              <a:buSzTx/>
              <a:buFontTx/>
              <a:buAutoNum type="arabicPeriod"/>
              <a:tabLst>
                <a:tab pos="6715125" algn="r"/>
              </a:tabLst>
            </a:pPr>
            <a:r>
              <a:rPr lang="ru-RU" sz="2000" b="0" dirty="0" smtClean="0">
                <a:solidFill>
                  <a:schemeClr val="accent1"/>
                </a:solidFill>
              </a:rPr>
              <a:t>Принятие решений на основе больших массивов данных – это искусство?</a:t>
            </a:r>
            <a:r>
              <a:rPr lang="ru-RU" sz="1400" b="0" dirty="0">
                <a:solidFill>
                  <a:schemeClr val="tx2"/>
                </a:solidFill>
              </a:rPr>
              <a:t>	</a:t>
            </a:r>
            <a:endParaRPr lang="en-GB" sz="1400" b="0" dirty="0">
              <a:solidFill>
                <a:schemeClr val="tx2"/>
              </a:solidFill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9858" name="Rectangle 2"/>
          <p:cNvSpPr>
            <a:spLocks noChangeArrowheads="1"/>
          </p:cNvSpPr>
          <p:nvPr/>
        </p:nvSpPr>
        <p:spPr bwMode="auto">
          <a:xfrm rot="5400000">
            <a:off x="1756569" y="-1389856"/>
            <a:ext cx="7197725" cy="10329863"/>
          </a:xfrm>
          <a:prstGeom prst="rect">
            <a:avLst/>
          </a:prstGeom>
          <a:solidFill>
            <a:schemeClr val="dk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29859" name="Rectangle 3"/>
          <p:cNvSpPr>
            <a:spLocks noChangeArrowheads="1"/>
          </p:cNvSpPr>
          <p:nvPr/>
        </p:nvSpPr>
        <p:spPr bwMode="auto">
          <a:xfrm>
            <a:off x="1833563" y="3122613"/>
            <a:ext cx="7567612" cy="246062"/>
          </a:xfrm>
          <a:prstGeom prst="rect">
            <a:avLst/>
          </a:prstGeom>
          <a:noFill/>
          <a:ln w="9525" algn="ctr">
            <a:solidFill>
              <a:schemeClr val="lt1"/>
            </a:solidFill>
            <a:miter lim="800000"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endParaRPr lang="ru-RU"/>
          </a:p>
        </p:txBody>
      </p:sp>
      <p:sp>
        <p:nvSpPr>
          <p:cNvPr id="152986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4838" y="1144588"/>
            <a:ext cx="1360487" cy="17875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lIns="0" tIns="0" rIns="0" bIns="45293"/>
          <a:lstStyle/>
          <a:p>
            <a:pPr defTabSz="889000"/>
            <a:r>
              <a:rPr lang="ru-RU" sz="12000" b="0">
                <a:solidFill>
                  <a:schemeClr val="lt1"/>
                </a:solidFill>
              </a:rPr>
              <a:t>1</a:t>
            </a:r>
            <a:endParaRPr lang="en-GB" sz="12000" b="0">
              <a:solidFill>
                <a:schemeClr val="lt1"/>
              </a:solidFill>
            </a:endParaRPr>
          </a:p>
        </p:txBody>
      </p:sp>
      <p:sp>
        <p:nvSpPr>
          <p:cNvPr id="1529862" name="Line 6"/>
          <p:cNvSpPr>
            <a:spLocks noChangeShapeType="1"/>
          </p:cNvSpPr>
          <p:nvPr/>
        </p:nvSpPr>
        <p:spPr bwMode="auto">
          <a:xfrm>
            <a:off x="0" y="2805113"/>
            <a:ext cx="10693400" cy="0"/>
          </a:xfrm>
          <a:prstGeom prst="line">
            <a:avLst/>
          </a:prstGeom>
          <a:noFill/>
          <a:ln w="28575">
            <a:solidFill>
              <a:schemeClr val="lt1"/>
            </a:solidFill>
            <a:round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endParaRPr lang="ru-RU"/>
          </a:p>
        </p:txBody>
      </p:sp>
      <p:sp>
        <p:nvSpPr>
          <p:cNvPr id="1529863" name="Text Box 7"/>
          <p:cNvSpPr txBox="1">
            <a:spLocks noChangeArrowheads="1"/>
          </p:cNvSpPr>
          <p:nvPr/>
        </p:nvSpPr>
        <p:spPr bwMode="auto">
          <a:xfrm>
            <a:off x="1863725" y="1452563"/>
            <a:ext cx="8366125" cy="12324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732" tIns="46368" rIns="92732" bIns="46368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700" b="0" dirty="0" smtClean="0">
                <a:solidFill>
                  <a:schemeClr val="lt1"/>
                </a:solidFill>
              </a:rPr>
              <a:t>Бизнес</a:t>
            </a:r>
            <a:r>
              <a:rPr lang="en-US" sz="3700" b="0" dirty="0" smtClean="0">
                <a:solidFill>
                  <a:schemeClr val="lt1"/>
                </a:solidFill>
              </a:rPr>
              <a:t>-</a:t>
            </a:r>
            <a:r>
              <a:rPr lang="ru-RU" sz="3700" b="0" dirty="0" smtClean="0">
                <a:solidFill>
                  <a:schemeClr val="lt1"/>
                </a:solidFill>
              </a:rPr>
              <a:t>данные, с которыми работает компания</a:t>
            </a:r>
            <a:endParaRPr lang="en-GB" sz="3700" b="0" dirty="0">
              <a:solidFill>
                <a:schemeClr val="lt1"/>
              </a:solidFill>
            </a:endParaRPr>
          </a:p>
        </p:txBody>
      </p:sp>
      <p:sp>
        <p:nvSpPr>
          <p:cNvPr id="1529864" name="Text Box 8"/>
          <p:cNvSpPr txBox="1">
            <a:spLocks noChangeArrowheads="1"/>
          </p:cNvSpPr>
          <p:nvPr/>
        </p:nvSpPr>
        <p:spPr bwMode="auto">
          <a:xfrm>
            <a:off x="1884363" y="3090863"/>
            <a:ext cx="7780337" cy="19932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1176" tIns="40584" rIns="81176" bIns="40584">
            <a:spAutoFit/>
          </a:bodyPr>
          <a:lstStyle/>
          <a:p>
            <a:pPr marL="455613" indent="-455613" defTabSz="801688">
              <a:spcBef>
                <a:spcPct val="30000"/>
              </a:spcBef>
              <a:buFontTx/>
              <a:buAutoNum type="arabicPeriod"/>
              <a:tabLst>
                <a:tab pos="455613" algn="l"/>
                <a:tab pos="6715125" algn="r"/>
              </a:tabLst>
            </a:pPr>
            <a:r>
              <a:rPr lang="ru-RU" sz="1800" b="0" dirty="0" smtClean="0">
                <a:solidFill>
                  <a:schemeClr val="lt1"/>
                </a:solidFill>
              </a:rPr>
              <a:t>Бизнес </a:t>
            </a:r>
            <a:r>
              <a:rPr lang="en-US" sz="1800" b="0" dirty="0" smtClean="0">
                <a:solidFill>
                  <a:schemeClr val="lt1"/>
                </a:solidFill>
              </a:rPr>
              <a:t>-</a:t>
            </a:r>
            <a:r>
              <a:rPr lang="ru-RU" sz="1800" b="0" dirty="0" smtClean="0">
                <a:solidFill>
                  <a:schemeClr val="lt1"/>
                </a:solidFill>
              </a:rPr>
              <a:t>данные, с которыми работает компания</a:t>
            </a:r>
            <a:endParaRPr lang="ru-RU" sz="1800" b="0" dirty="0">
              <a:solidFill>
                <a:schemeClr val="lt1"/>
              </a:solidFill>
            </a:endParaRPr>
          </a:p>
          <a:p>
            <a:pPr marL="455613" indent="-455613" defTabSz="801688">
              <a:spcBef>
                <a:spcPct val="30000"/>
              </a:spcBef>
              <a:buFontTx/>
              <a:buAutoNum type="arabicPeriod"/>
              <a:tabLst>
                <a:tab pos="455613" algn="l"/>
                <a:tab pos="6715125" algn="r"/>
              </a:tabLst>
            </a:pPr>
            <a:r>
              <a:rPr lang="ru-RU" sz="1800" b="0" dirty="0" smtClean="0">
                <a:solidFill>
                  <a:schemeClr val="lt1"/>
                </a:solidFill>
              </a:rPr>
              <a:t>Принятие решения о необходимости</a:t>
            </a:r>
            <a:r>
              <a:rPr lang="ru-RU" sz="1800" b="0" dirty="0" smtClean="0">
                <a:solidFill>
                  <a:srgbClr val="FF0000"/>
                </a:solidFill>
              </a:rPr>
              <a:t> </a:t>
            </a:r>
            <a:r>
              <a:rPr lang="ru-RU" sz="1800" b="0" dirty="0" smtClean="0">
                <a:solidFill>
                  <a:schemeClr val="bg1"/>
                </a:solidFill>
              </a:rPr>
              <a:t>ведения</a:t>
            </a:r>
            <a:r>
              <a:rPr lang="ru-RU" sz="1800" b="0" dirty="0" smtClean="0">
                <a:solidFill>
                  <a:srgbClr val="FF0000"/>
                </a:solidFill>
              </a:rPr>
              <a:t> </a:t>
            </a:r>
            <a:r>
              <a:rPr lang="ru-RU" sz="1800" b="0" dirty="0" smtClean="0">
                <a:solidFill>
                  <a:schemeClr val="lt1"/>
                </a:solidFill>
              </a:rPr>
              <a:t>определенных данных</a:t>
            </a:r>
            <a:endParaRPr lang="en-US" sz="1800" b="0" dirty="0">
              <a:solidFill>
                <a:schemeClr val="lt1"/>
              </a:solidFill>
            </a:endParaRPr>
          </a:p>
          <a:p>
            <a:pPr marL="455613" indent="-455613" defTabSz="801688">
              <a:spcBef>
                <a:spcPct val="30000"/>
              </a:spcBef>
              <a:buFontTx/>
              <a:buAutoNum type="arabicPeriod"/>
              <a:tabLst>
                <a:tab pos="455613" algn="l"/>
                <a:tab pos="6715125" algn="r"/>
              </a:tabLst>
            </a:pPr>
            <a:r>
              <a:rPr lang="ru-RU" sz="1800" b="0" dirty="0" smtClean="0">
                <a:solidFill>
                  <a:schemeClr val="lt1"/>
                </a:solidFill>
              </a:rPr>
              <a:t>Подходы к подготовке эффективной отчетности</a:t>
            </a:r>
            <a:r>
              <a:rPr lang="ru-RU" sz="1800" b="0" dirty="0">
                <a:solidFill>
                  <a:schemeClr val="bg1"/>
                </a:solidFill>
              </a:rPr>
              <a:t>		</a:t>
            </a:r>
          </a:p>
          <a:p>
            <a:pPr marL="455613" indent="-455613" defTabSz="801688">
              <a:spcBef>
                <a:spcPct val="30000"/>
              </a:spcBef>
              <a:buFontTx/>
              <a:buAutoNum type="arabicPeriod"/>
              <a:tabLst>
                <a:tab pos="455613" algn="l"/>
                <a:tab pos="6715125" algn="r"/>
              </a:tabLst>
            </a:pPr>
            <a:r>
              <a:rPr lang="ru-RU" sz="1800" b="0" dirty="0" smtClean="0">
                <a:solidFill>
                  <a:schemeClr val="lt1"/>
                </a:solidFill>
              </a:rPr>
              <a:t>Принятие решений на основе больших массивов данных – это искусство?</a:t>
            </a:r>
            <a:r>
              <a:rPr lang="ru-RU" sz="1800" b="0" dirty="0">
                <a:solidFill>
                  <a:schemeClr val="bg1"/>
                </a:solidFill>
              </a:rPr>
              <a:t>	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484188"/>
            <a:ext cx="9701213" cy="614362"/>
          </a:xfrm>
        </p:spPr>
        <p:txBody>
          <a:bodyPr/>
          <a:lstStyle/>
          <a:p>
            <a:r>
              <a:rPr lang="ru-RU" dirty="0" smtClean="0"/>
              <a:t>Всеми ли этими данными управляет ваша компания?</a:t>
            </a:r>
            <a:endParaRPr lang="en-GB" sz="2000" dirty="0">
              <a:solidFill>
                <a:schemeClr val="accent2"/>
              </a:solidFill>
            </a:endParaRPr>
          </a:p>
        </p:txBody>
      </p:sp>
      <p:sp>
        <p:nvSpPr>
          <p:cNvPr id="188006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-23813" y="12700"/>
            <a:ext cx="200026" cy="4159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7789" tIns="48052" rIns="97789" bIns="48052">
            <a:spAutoFit/>
          </a:bodyPr>
          <a:lstStyle/>
          <a:p>
            <a:pPr algn="ctr" defTabSz="1042988"/>
            <a:endParaRPr lang="ru-RU" sz="2100" b="0" i="1"/>
          </a:p>
        </p:txBody>
      </p:sp>
      <p:grpSp>
        <p:nvGrpSpPr>
          <p:cNvPr id="39" name="Group 30"/>
          <p:cNvGrpSpPr>
            <a:grpSpLocks/>
          </p:cNvGrpSpPr>
          <p:nvPr/>
        </p:nvGrpSpPr>
        <p:grpSpPr bwMode="auto">
          <a:xfrm>
            <a:off x="2085507" y="1253766"/>
            <a:ext cx="5941702" cy="4979662"/>
            <a:chOff x="425450" y="1150938"/>
            <a:chExt cx="6864353" cy="4537073"/>
          </a:xfrm>
        </p:grpSpPr>
        <p:sp>
          <p:nvSpPr>
            <p:cNvPr id="41" name="Freeform 2"/>
            <p:cNvSpPr>
              <a:spLocks/>
            </p:cNvSpPr>
            <p:nvPr/>
          </p:nvSpPr>
          <p:spPr bwMode="blackWhite">
            <a:xfrm>
              <a:off x="5942015" y="4108448"/>
              <a:ext cx="1347788" cy="1579562"/>
            </a:xfrm>
            <a:custGeom>
              <a:avLst/>
              <a:gdLst>
                <a:gd name="T0" fmla="*/ 943859212 w 979"/>
                <a:gd name="T1" fmla="*/ 2147483647 h 1146"/>
                <a:gd name="T2" fmla="*/ 0 w 979"/>
                <a:gd name="T3" fmla="*/ 761813400 h 1146"/>
                <a:gd name="T4" fmla="*/ 693679912 w 979"/>
                <a:gd name="T5" fmla="*/ 0 h 1146"/>
                <a:gd name="T6" fmla="*/ 1853602462 w 979"/>
                <a:gd name="T7" fmla="*/ 1198763342 h 1146"/>
                <a:gd name="T8" fmla="*/ 943859212 w 979"/>
                <a:gd name="T9" fmla="*/ 2147483647 h 11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9"/>
                <a:gd name="T16" fmla="*/ 0 h 1146"/>
                <a:gd name="T17" fmla="*/ 979 w 979"/>
                <a:gd name="T18" fmla="*/ 1146 h 11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9" h="1146">
                  <a:moveTo>
                    <a:pt x="498" y="1145"/>
                  </a:moveTo>
                  <a:lnTo>
                    <a:pt x="0" y="401"/>
                  </a:lnTo>
                  <a:lnTo>
                    <a:pt x="366" y="0"/>
                  </a:lnTo>
                  <a:lnTo>
                    <a:pt x="978" y="631"/>
                  </a:lnTo>
                  <a:lnTo>
                    <a:pt x="498" y="1145"/>
                  </a:lnTo>
                </a:path>
              </a:pathLst>
            </a:custGeom>
            <a:solidFill>
              <a:schemeClr val="accent1"/>
            </a:solidFill>
            <a:ln w="190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3"/>
            <p:cNvSpPr>
              <a:spLocks/>
            </p:cNvSpPr>
            <p:nvPr/>
          </p:nvSpPr>
          <p:spPr bwMode="blackWhite">
            <a:xfrm>
              <a:off x="1108075" y="4108450"/>
              <a:ext cx="5338763" cy="558800"/>
            </a:xfrm>
            <a:custGeom>
              <a:avLst/>
              <a:gdLst>
                <a:gd name="T0" fmla="*/ 0 w 3876"/>
                <a:gd name="T1" fmla="*/ 769102079 h 405"/>
                <a:gd name="T2" fmla="*/ 2147483647 w 3876"/>
                <a:gd name="T3" fmla="*/ 769102079 h 405"/>
                <a:gd name="T4" fmla="*/ 2147483647 w 3876"/>
                <a:gd name="T5" fmla="*/ 0 h 405"/>
                <a:gd name="T6" fmla="*/ 1312864644 w 3876"/>
                <a:gd name="T7" fmla="*/ 3808119 h 405"/>
                <a:gd name="T8" fmla="*/ 0 w 3876"/>
                <a:gd name="T9" fmla="*/ 769102079 h 4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76"/>
                <a:gd name="T16" fmla="*/ 0 h 405"/>
                <a:gd name="T17" fmla="*/ 3876 w 3876"/>
                <a:gd name="T18" fmla="*/ 405 h 4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76" h="405">
                  <a:moveTo>
                    <a:pt x="0" y="404"/>
                  </a:moveTo>
                  <a:lnTo>
                    <a:pt x="3510" y="404"/>
                  </a:lnTo>
                  <a:lnTo>
                    <a:pt x="3875" y="0"/>
                  </a:lnTo>
                  <a:lnTo>
                    <a:pt x="692" y="2"/>
                  </a:lnTo>
                  <a:lnTo>
                    <a:pt x="0" y="404"/>
                  </a:lnTo>
                </a:path>
              </a:pathLst>
            </a:custGeom>
            <a:solidFill>
              <a:schemeClr val="tx2"/>
            </a:solidFill>
            <a:ln w="190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4"/>
            <p:cNvSpPr>
              <a:spLocks/>
            </p:cNvSpPr>
            <p:nvPr/>
          </p:nvSpPr>
          <p:spPr bwMode="blackWhite">
            <a:xfrm>
              <a:off x="425450" y="4662486"/>
              <a:ext cx="6203951" cy="1025525"/>
            </a:xfrm>
            <a:custGeom>
              <a:avLst/>
              <a:gdLst>
                <a:gd name="T0" fmla="*/ 0 w 4504"/>
                <a:gd name="T1" fmla="*/ 1411677774 h 744"/>
                <a:gd name="T2" fmla="*/ 2147483647 w 4504"/>
                <a:gd name="T3" fmla="*/ 1411677774 h 744"/>
                <a:gd name="T4" fmla="*/ 2147483647 w 4504"/>
                <a:gd name="T5" fmla="*/ 0 h 744"/>
                <a:gd name="T6" fmla="*/ 937274508 w 4504"/>
                <a:gd name="T7" fmla="*/ 0 h 744"/>
                <a:gd name="T8" fmla="*/ 0 w 4504"/>
                <a:gd name="T9" fmla="*/ 1411677774 h 7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04"/>
                <a:gd name="T16" fmla="*/ 0 h 744"/>
                <a:gd name="T17" fmla="*/ 4504 w 4504"/>
                <a:gd name="T18" fmla="*/ 744 h 7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04" h="744">
                  <a:moveTo>
                    <a:pt x="0" y="743"/>
                  </a:moveTo>
                  <a:lnTo>
                    <a:pt x="4503" y="743"/>
                  </a:lnTo>
                  <a:lnTo>
                    <a:pt x="4003" y="0"/>
                  </a:lnTo>
                  <a:lnTo>
                    <a:pt x="494" y="0"/>
                  </a:lnTo>
                  <a:lnTo>
                    <a:pt x="0" y="743"/>
                  </a:lnTo>
                </a:path>
              </a:pathLst>
            </a:custGeom>
            <a:solidFill>
              <a:schemeClr val="accent2"/>
            </a:solidFill>
            <a:ln w="190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5"/>
            <p:cNvSpPr>
              <a:spLocks/>
            </p:cNvSpPr>
            <p:nvPr/>
          </p:nvSpPr>
          <p:spPr bwMode="blackWhite">
            <a:xfrm>
              <a:off x="5140325" y="3133725"/>
              <a:ext cx="1176338" cy="1368425"/>
            </a:xfrm>
            <a:custGeom>
              <a:avLst/>
              <a:gdLst>
                <a:gd name="T0" fmla="*/ 0 w 854"/>
                <a:gd name="T1" fmla="*/ 510852530 h 993"/>
                <a:gd name="T2" fmla="*/ 958164562 w 854"/>
                <a:gd name="T3" fmla="*/ 1883888736 h 993"/>
                <a:gd name="T4" fmla="*/ 1618444339 w 854"/>
                <a:gd name="T5" fmla="*/ 1179330217 h 993"/>
                <a:gd name="T6" fmla="*/ 464851901 w 854"/>
                <a:gd name="T7" fmla="*/ 0 h 993"/>
                <a:gd name="T8" fmla="*/ 0 w 854"/>
                <a:gd name="T9" fmla="*/ 510852530 h 9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4"/>
                <a:gd name="T16" fmla="*/ 0 h 993"/>
                <a:gd name="T17" fmla="*/ 854 w 854"/>
                <a:gd name="T18" fmla="*/ 993 h 9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4" h="993">
                  <a:moveTo>
                    <a:pt x="0" y="269"/>
                  </a:moveTo>
                  <a:lnTo>
                    <a:pt x="505" y="992"/>
                  </a:lnTo>
                  <a:lnTo>
                    <a:pt x="853" y="621"/>
                  </a:lnTo>
                  <a:lnTo>
                    <a:pt x="245" y="0"/>
                  </a:lnTo>
                  <a:lnTo>
                    <a:pt x="0" y="269"/>
                  </a:lnTo>
                </a:path>
              </a:pathLst>
            </a:custGeom>
            <a:solidFill>
              <a:schemeClr val="accent1"/>
            </a:solidFill>
            <a:ln w="190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6"/>
            <p:cNvSpPr>
              <a:spLocks/>
            </p:cNvSpPr>
            <p:nvPr/>
          </p:nvSpPr>
          <p:spPr bwMode="blackWhite">
            <a:xfrm>
              <a:off x="1911350" y="3133725"/>
              <a:ext cx="3565525" cy="371475"/>
            </a:xfrm>
            <a:custGeom>
              <a:avLst/>
              <a:gdLst>
                <a:gd name="T0" fmla="*/ 0 w 2589"/>
                <a:gd name="T1" fmla="*/ 511080493 h 269"/>
                <a:gd name="T2" fmla="*/ 2147483647 w 2589"/>
                <a:gd name="T3" fmla="*/ 511080493 h 269"/>
                <a:gd name="T4" fmla="*/ 2147483647 w 2589"/>
                <a:gd name="T5" fmla="*/ 0 h 269"/>
                <a:gd name="T6" fmla="*/ 1238499928 w 2589"/>
                <a:gd name="T7" fmla="*/ 0 h 269"/>
                <a:gd name="T8" fmla="*/ 0 w 2589"/>
                <a:gd name="T9" fmla="*/ 511080493 h 2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9"/>
                <a:gd name="T16" fmla="*/ 0 h 269"/>
                <a:gd name="T17" fmla="*/ 2589 w 2589"/>
                <a:gd name="T18" fmla="*/ 269 h 2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9" h="269">
                  <a:moveTo>
                    <a:pt x="0" y="268"/>
                  </a:moveTo>
                  <a:lnTo>
                    <a:pt x="2342" y="268"/>
                  </a:lnTo>
                  <a:lnTo>
                    <a:pt x="2588" y="0"/>
                  </a:lnTo>
                  <a:lnTo>
                    <a:pt x="653" y="0"/>
                  </a:lnTo>
                  <a:lnTo>
                    <a:pt x="0" y="268"/>
                  </a:lnTo>
                </a:path>
              </a:pathLst>
            </a:custGeom>
            <a:solidFill>
              <a:schemeClr val="tx2"/>
            </a:solidFill>
            <a:ln w="190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7"/>
            <p:cNvSpPr>
              <a:spLocks/>
            </p:cNvSpPr>
            <p:nvPr/>
          </p:nvSpPr>
          <p:spPr bwMode="blackWhite">
            <a:xfrm>
              <a:off x="1220788" y="3503613"/>
              <a:ext cx="4619625" cy="1000125"/>
            </a:xfrm>
            <a:custGeom>
              <a:avLst/>
              <a:gdLst>
                <a:gd name="T0" fmla="*/ 0 w 3354"/>
                <a:gd name="T1" fmla="*/ 1375856415 h 726"/>
                <a:gd name="T2" fmla="*/ 2147483647 w 3354"/>
                <a:gd name="T3" fmla="*/ 1375856415 h 726"/>
                <a:gd name="T4" fmla="*/ 2147483647 w 3354"/>
                <a:gd name="T5" fmla="*/ 0 h 726"/>
                <a:gd name="T6" fmla="*/ 946647178 w 3354"/>
                <a:gd name="T7" fmla="*/ 0 h 726"/>
                <a:gd name="T8" fmla="*/ 0 w 3354"/>
                <a:gd name="T9" fmla="*/ 1375856415 h 7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54"/>
                <a:gd name="T16" fmla="*/ 0 h 726"/>
                <a:gd name="T17" fmla="*/ 3354 w 3354"/>
                <a:gd name="T18" fmla="*/ 726 h 7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54" h="726">
                  <a:moveTo>
                    <a:pt x="0" y="725"/>
                  </a:moveTo>
                  <a:lnTo>
                    <a:pt x="3353" y="725"/>
                  </a:lnTo>
                  <a:lnTo>
                    <a:pt x="2844" y="0"/>
                  </a:lnTo>
                  <a:lnTo>
                    <a:pt x="499" y="0"/>
                  </a:lnTo>
                  <a:lnTo>
                    <a:pt x="0" y="725"/>
                  </a:lnTo>
                </a:path>
              </a:pathLst>
            </a:custGeom>
            <a:solidFill>
              <a:schemeClr val="accent2"/>
            </a:solidFill>
            <a:ln w="190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8"/>
            <p:cNvSpPr>
              <a:spLocks/>
            </p:cNvSpPr>
            <p:nvPr/>
          </p:nvSpPr>
          <p:spPr bwMode="blackWhite">
            <a:xfrm>
              <a:off x="2725738" y="2136775"/>
              <a:ext cx="1782762" cy="180975"/>
            </a:xfrm>
            <a:custGeom>
              <a:avLst/>
              <a:gdLst>
                <a:gd name="T0" fmla="*/ 0 w 1295"/>
                <a:gd name="T1" fmla="*/ 248107025 h 131"/>
                <a:gd name="T2" fmla="*/ 2147483647 w 1295"/>
                <a:gd name="T3" fmla="*/ 248107025 h 131"/>
                <a:gd name="T4" fmla="*/ 2147483647 w 1295"/>
                <a:gd name="T5" fmla="*/ 0 h 131"/>
                <a:gd name="T6" fmla="*/ 763751817 w 1295"/>
                <a:gd name="T7" fmla="*/ 0 h 131"/>
                <a:gd name="T8" fmla="*/ 0 w 1295"/>
                <a:gd name="T9" fmla="*/ 248107025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5"/>
                <a:gd name="T16" fmla="*/ 0 h 131"/>
                <a:gd name="T17" fmla="*/ 1295 w 1295"/>
                <a:gd name="T18" fmla="*/ 131 h 1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5" h="131">
                  <a:moveTo>
                    <a:pt x="0" y="130"/>
                  </a:moveTo>
                  <a:lnTo>
                    <a:pt x="1166" y="130"/>
                  </a:lnTo>
                  <a:lnTo>
                    <a:pt x="1294" y="0"/>
                  </a:lnTo>
                  <a:lnTo>
                    <a:pt x="403" y="0"/>
                  </a:lnTo>
                  <a:lnTo>
                    <a:pt x="0" y="130"/>
                  </a:lnTo>
                </a:path>
              </a:pathLst>
            </a:custGeom>
            <a:solidFill>
              <a:schemeClr val="tx2"/>
            </a:solidFill>
            <a:ln w="190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9"/>
            <p:cNvSpPr>
              <a:spLocks/>
            </p:cNvSpPr>
            <p:nvPr/>
          </p:nvSpPr>
          <p:spPr bwMode="blackWhite">
            <a:xfrm>
              <a:off x="4337776" y="2138363"/>
              <a:ext cx="1012825" cy="1198562"/>
            </a:xfrm>
            <a:custGeom>
              <a:avLst/>
              <a:gdLst>
                <a:gd name="T0" fmla="*/ 953230956 w 735"/>
                <a:gd name="T1" fmla="*/ 1649309708 h 870"/>
                <a:gd name="T2" fmla="*/ 1393766967 w 735"/>
                <a:gd name="T3" fmla="*/ 1174824977 h 870"/>
                <a:gd name="T4" fmla="*/ 239256832 w 735"/>
                <a:gd name="T5" fmla="*/ 0 h 870"/>
                <a:gd name="T6" fmla="*/ 0 w 735"/>
                <a:gd name="T7" fmla="*/ 246732959 h 870"/>
                <a:gd name="T8" fmla="*/ 953230956 w 735"/>
                <a:gd name="T9" fmla="*/ 1649309708 h 8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5"/>
                <a:gd name="T16" fmla="*/ 0 h 870"/>
                <a:gd name="T17" fmla="*/ 735 w 735"/>
                <a:gd name="T18" fmla="*/ 870 h 8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5" h="870">
                  <a:moveTo>
                    <a:pt x="502" y="869"/>
                  </a:moveTo>
                  <a:lnTo>
                    <a:pt x="734" y="619"/>
                  </a:lnTo>
                  <a:lnTo>
                    <a:pt x="126" y="0"/>
                  </a:lnTo>
                  <a:lnTo>
                    <a:pt x="0" y="130"/>
                  </a:lnTo>
                  <a:lnTo>
                    <a:pt x="502" y="869"/>
                  </a:lnTo>
                </a:path>
              </a:pathLst>
            </a:custGeom>
            <a:solidFill>
              <a:schemeClr val="accent1"/>
            </a:solidFill>
            <a:ln w="190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10"/>
            <p:cNvSpPr>
              <a:spLocks/>
            </p:cNvSpPr>
            <p:nvPr/>
          </p:nvSpPr>
          <p:spPr bwMode="blackWhite">
            <a:xfrm>
              <a:off x="2025650" y="2316163"/>
              <a:ext cx="3001963" cy="1020762"/>
            </a:xfrm>
            <a:custGeom>
              <a:avLst/>
              <a:gdLst>
                <a:gd name="T0" fmla="*/ 0 w 2179"/>
                <a:gd name="T1" fmla="*/ 1404248803 h 741"/>
                <a:gd name="T2" fmla="*/ 2147483647 w 2179"/>
                <a:gd name="T3" fmla="*/ 1404248803 h 741"/>
                <a:gd name="T4" fmla="*/ 2147483647 w 2179"/>
                <a:gd name="T5" fmla="*/ 0 h 741"/>
                <a:gd name="T6" fmla="*/ 958489917 w 2179"/>
                <a:gd name="T7" fmla="*/ 0 h 741"/>
                <a:gd name="T8" fmla="*/ 0 w 2179"/>
                <a:gd name="T9" fmla="*/ 1404248803 h 7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9"/>
                <a:gd name="T16" fmla="*/ 0 h 741"/>
                <a:gd name="T17" fmla="*/ 2179 w 2179"/>
                <a:gd name="T18" fmla="*/ 741 h 7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9" h="741">
                  <a:moveTo>
                    <a:pt x="0" y="740"/>
                  </a:moveTo>
                  <a:lnTo>
                    <a:pt x="2178" y="740"/>
                  </a:lnTo>
                  <a:lnTo>
                    <a:pt x="1672" y="0"/>
                  </a:lnTo>
                  <a:lnTo>
                    <a:pt x="505" y="0"/>
                  </a:lnTo>
                  <a:lnTo>
                    <a:pt x="0" y="740"/>
                  </a:lnTo>
                </a:path>
              </a:pathLst>
            </a:custGeom>
            <a:solidFill>
              <a:schemeClr val="accent2"/>
            </a:solidFill>
            <a:ln w="190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11"/>
            <p:cNvSpPr>
              <a:spLocks/>
            </p:cNvSpPr>
            <p:nvPr/>
          </p:nvSpPr>
          <p:spPr bwMode="blackWhite">
            <a:xfrm>
              <a:off x="3521075" y="1150938"/>
              <a:ext cx="858838" cy="1012825"/>
            </a:xfrm>
            <a:custGeom>
              <a:avLst/>
              <a:gdLst>
                <a:gd name="T0" fmla="*/ 959705252 w 623"/>
                <a:gd name="T1" fmla="*/ 1393766967 h 735"/>
                <a:gd name="T2" fmla="*/ 1182051844 w 623"/>
                <a:gd name="T3" fmla="*/ 1177296709 h 735"/>
                <a:gd name="T4" fmla="*/ 0 w 623"/>
                <a:gd name="T5" fmla="*/ 0 h 735"/>
                <a:gd name="T6" fmla="*/ 959705252 w 623"/>
                <a:gd name="T7" fmla="*/ 1393766967 h 7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3"/>
                <a:gd name="T13" fmla="*/ 0 h 735"/>
                <a:gd name="T14" fmla="*/ 623 w 623"/>
                <a:gd name="T15" fmla="*/ 735 h 7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3" h="735">
                  <a:moveTo>
                    <a:pt x="505" y="734"/>
                  </a:moveTo>
                  <a:lnTo>
                    <a:pt x="622" y="620"/>
                  </a:lnTo>
                  <a:lnTo>
                    <a:pt x="0" y="0"/>
                  </a:lnTo>
                  <a:lnTo>
                    <a:pt x="505" y="734"/>
                  </a:lnTo>
                </a:path>
              </a:pathLst>
            </a:custGeom>
            <a:solidFill>
              <a:schemeClr val="accent2"/>
            </a:solidFill>
            <a:ln w="190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12"/>
            <p:cNvSpPr>
              <a:spLocks/>
            </p:cNvSpPr>
            <p:nvPr/>
          </p:nvSpPr>
          <p:spPr bwMode="blackWhite">
            <a:xfrm>
              <a:off x="2827338" y="1150938"/>
              <a:ext cx="1392237" cy="1012825"/>
            </a:xfrm>
            <a:custGeom>
              <a:avLst/>
              <a:gdLst>
                <a:gd name="T0" fmla="*/ 0 w 1011"/>
                <a:gd name="T1" fmla="*/ 1393766967 h 735"/>
                <a:gd name="T2" fmla="*/ 1915338261 w 1011"/>
                <a:gd name="T3" fmla="*/ 1393766967 h 735"/>
                <a:gd name="T4" fmla="*/ 957669131 w 1011"/>
                <a:gd name="T5" fmla="*/ 0 h 735"/>
                <a:gd name="T6" fmla="*/ 0 w 1011"/>
                <a:gd name="T7" fmla="*/ 1393766967 h 7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1"/>
                <a:gd name="T13" fmla="*/ 0 h 735"/>
                <a:gd name="T14" fmla="*/ 1011 w 1011"/>
                <a:gd name="T15" fmla="*/ 735 h 7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1" h="735">
                  <a:moveTo>
                    <a:pt x="0" y="734"/>
                  </a:moveTo>
                  <a:lnTo>
                    <a:pt x="1010" y="734"/>
                  </a:lnTo>
                  <a:lnTo>
                    <a:pt x="505" y="0"/>
                  </a:lnTo>
                  <a:lnTo>
                    <a:pt x="0" y="734"/>
                  </a:lnTo>
                </a:path>
              </a:pathLst>
            </a:custGeom>
            <a:solidFill>
              <a:schemeClr val="accent2"/>
            </a:solidFill>
            <a:ln w="190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Rectangle 13"/>
            <p:cNvSpPr>
              <a:spLocks noChangeArrowheads="1"/>
            </p:cNvSpPr>
            <p:nvPr/>
          </p:nvSpPr>
          <p:spPr bwMode="black">
            <a:xfrm>
              <a:off x="1141413" y="4976338"/>
              <a:ext cx="4770437" cy="35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defTabSz="762000" eaLnBrk="0" hangingPunct="0"/>
              <a:r>
                <a:rPr lang="ru-RU" altLang="zh-CN" sz="1600" dirty="0" smtClean="0">
                  <a:solidFill>
                    <a:schemeClr val="bg1"/>
                  </a:solidFill>
                  <a:ea typeface="宋体"/>
                  <a:cs typeface="宋体"/>
                </a:rPr>
                <a:t>Данные как результат выполнения бизнес</a:t>
              </a:r>
              <a:r>
                <a:rPr lang="en-US" altLang="zh-CN" sz="1600" dirty="0" smtClean="0">
                  <a:solidFill>
                    <a:schemeClr val="bg1"/>
                  </a:solidFill>
                  <a:ea typeface="宋体"/>
                  <a:cs typeface="宋体"/>
                </a:rPr>
                <a:t>-</a:t>
              </a:r>
              <a:r>
                <a:rPr lang="ru-RU" altLang="zh-CN" sz="1600" dirty="0" smtClean="0">
                  <a:solidFill>
                    <a:schemeClr val="bg1"/>
                  </a:solidFill>
                  <a:ea typeface="宋体"/>
                  <a:cs typeface="宋体"/>
                </a:rPr>
                <a:t>процессов</a:t>
              </a:r>
              <a:endParaRPr lang="en-US" altLang="zh-CN" sz="1600" dirty="0">
                <a:solidFill>
                  <a:schemeClr val="bg1"/>
                </a:solidFill>
                <a:ea typeface="宋体"/>
                <a:cs typeface="宋体"/>
              </a:endParaRPr>
            </a:p>
          </p:txBody>
        </p:sp>
        <p:sp>
          <p:nvSpPr>
            <p:cNvPr id="53" name="Rectangle 14"/>
            <p:cNvSpPr>
              <a:spLocks noChangeArrowheads="1"/>
            </p:cNvSpPr>
            <p:nvPr/>
          </p:nvSpPr>
          <p:spPr bwMode="black">
            <a:xfrm>
              <a:off x="2280112" y="2694828"/>
              <a:ext cx="2572515" cy="573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defTabSz="762000" eaLnBrk="0" hangingPunct="0"/>
              <a:r>
                <a:rPr lang="ru-RU" altLang="zh-CN" sz="1500" spc="-30" dirty="0" smtClean="0">
                  <a:solidFill>
                    <a:schemeClr val="bg1"/>
                  </a:solidFill>
                  <a:ea typeface="宋体"/>
                  <a:cs typeface="宋体"/>
                </a:rPr>
                <a:t>Структурированные </a:t>
              </a:r>
              <a:r>
                <a:rPr lang="ru-RU" altLang="zh-CN" sz="1500" dirty="0" smtClean="0">
                  <a:solidFill>
                    <a:schemeClr val="bg1"/>
                  </a:solidFill>
                  <a:ea typeface="宋体"/>
                  <a:cs typeface="宋体"/>
                </a:rPr>
                <a:t>данные рынка</a:t>
              </a:r>
              <a:r>
                <a:rPr lang="en-US" altLang="zh-CN" sz="1500" dirty="0" smtClean="0">
                  <a:solidFill>
                    <a:schemeClr val="bg1"/>
                  </a:solidFill>
                  <a:ea typeface="宋体"/>
                  <a:cs typeface="宋体"/>
                </a:rPr>
                <a:t> </a:t>
              </a:r>
              <a:r>
                <a:rPr lang="ru-RU" altLang="zh-CN" sz="1500" dirty="0" smtClean="0">
                  <a:solidFill>
                    <a:schemeClr val="bg1"/>
                  </a:solidFill>
                  <a:ea typeface="宋体"/>
                  <a:cs typeface="宋体"/>
                </a:rPr>
                <a:t>/</a:t>
              </a:r>
              <a:r>
                <a:rPr lang="en-US" altLang="zh-CN" sz="1500" dirty="0" smtClean="0">
                  <a:solidFill>
                    <a:schemeClr val="bg1"/>
                  </a:solidFill>
                  <a:ea typeface="宋体"/>
                  <a:cs typeface="宋体"/>
                </a:rPr>
                <a:t> </a:t>
              </a:r>
              <a:r>
                <a:rPr lang="ru-RU" altLang="zh-CN" sz="1500" dirty="0" smtClean="0">
                  <a:solidFill>
                    <a:schemeClr val="bg1"/>
                  </a:solidFill>
                  <a:ea typeface="宋体"/>
                  <a:cs typeface="宋体"/>
                </a:rPr>
                <a:t>внешние данные</a:t>
              </a:r>
              <a:endParaRPr lang="en-US" altLang="zh-CN" sz="1500" dirty="0" smtClean="0">
                <a:solidFill>
                  <a:schemeClr val="bg1"/>
                </a:solidFill>
                <a:ea typeface="宋体"/>
                <a:cs typeface="宋体"/>
              </a:endParaRPr>
            </a:p>
          </p:txBody>
        </p:sp>
        <p:sp>
          <p:nvSpPr>
            <p:cNvPr id="54" name="Rectangle 15"/>
            <p:cNvSpPr>
              <a:spLocks noChangeArrowheads="1"/>
            </p:cNvSpPr>
            <p:nvPr/>
          </p:nvSpPr>
          <p:spPr bwMode="black">
            <a:xfrm>
              <a:off x="2927277" y="1777530"/>
              <a:ext cx="1224759" cy="287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defTabSz="762000" eaLnBrk="0" hangingPunct="0"/>
              <a:r>
                <a:rPr lang="ru-RU" altLang="zh-CN" sz="1600" spc="-30" dirty="0" smtClean="0">
                  <a:solidFill>
                    <a:schemeClr val="bg1"/>
                  </a:solidFill>
                  <a:ea typeface="宋体"/>
                  <a:cs typeface="宋体"/>
                </a:rPr>
                <a:t>Прочие данные</a:t>
              </a:r>
              <a:endParaRPr lang="en-US" altLang="zh-CN" sz="1600" spc="-30" dirty="0" smtClean="0">
                <a:solidFill>
                  <a:schemeClr val="bg1"/>
                </a:solidFill>
                <a:ea typeface="宋体"/>
                <a:cs typeface="宋体"/>
              </a:endParaRPr>
            </a:p>
          </p:txBody>
        </p:sp>
        <p:sp>
          <p:nvSpPr>
            <p:cNvPr id="55" name="Rectangle 16"/>
            <p:cNvSpPr>
              <a:spLocks noChangeArrowheads="1"/>
            </p:cNvSpPr>
            <p:nvPr/>
          </p:nvSpPr>
          <p:spPr bwMode="black">
            <a:xfrm>
              <a:off x="1879600" y="3816999"/>
              <a:ext cx="3294063" cy="424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defTabSz="762000" eaLnBrk="0" hangingPunct="0"/>
              <a:r>
                <a:rPr lang="ru-RU" altLang="zh-CN" sz="1600" dirty="0" smtClean="0">
                  <a:solidFill>
                    <a:schemeClr val="bg1"/>
                  </a:solidFill>
                  <a:ea typeface="宋体"/>
                  <a:cs typeface="宋体"/>
                </a:rPr>
                <a:t>Корпоративный документооборот</a:t>
              </a:r>
              <a:endParaRPr lang="en-US" altLang="zh-CN" sz="1600" dirty="0" smtClean="0">
                <a:solidFill>
                  <a:schemeClr val="bg1"/>
                </a:solidFill>
                <a:ea typeface="宋体"/>
                <a:cs typeface="宋体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 rot="16200000">
            <a:off x="1373467" y="2197924"/>
            <a:ext cx="156136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800" dirty="0" smtClean="0">
                <a:solidFill>
                  <a:schemeClr val="tx2"/>
                </a:solidFill>
              </a:rPr>
              <a:t>Внешние данные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1222067" y="4681886"/>
            <a:ext cx="180876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800" dirty="0" smtClean="0">
                <a:solidFill>
                  <a:schemeClr val="tx2"/>
                </a:solidFill>
              </a:rPr>
              <a:t>Внутренние данные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36549" y="6353664"/>
            <a:ext cx="10037763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1800" b="0" dirty="0" smtClean="0">
                <a:solidFill>
                  <a:schemeClr val="bg1"/>
                </a:solidFill>
              </a:rPr>
              <a:t>Эффективное управление бизнес</a:t>
            </a:r>
            <a:r>
              <a:rPr lang="en-US" sz="1800" b="0" dirty="0" smtClean="0">
                <a:solidFill>
                  <a:schemeClr val="bg1"/>
                </a:solidFill>
              </a:rPr>
              <a:t>-</a:t>
            </a:r>
            <a:r>
              <a:rPr lang="ru-RU" sz="1800" b="0" dirty="0" smtClean="0">
                <a:solidFill>
                  <a:schemeClr val="bg1"/>
                </a:solidFill>
              </a:rPr>
              <a:t>данными заключается в управлении всеми данными, как внутренними данными, так и внешними, поступающими с рынка.</a:t>
            </a:r>
          </a:p>
        </p:txBody>
      </p:sp>
      <p:cxnSp>
        <p:nvCxnSpPr>
          <p:cNvPr id="29" name="Straight Connector 28"/>
          <p:cNvCxnSpPr/>
          <p:nvPr/>
        </p:nvCxnSpPr>
        <p:spPr>
          <a:xfrm rot="10800000">
            <a:off x="1896975" y="1253765"/>
            <a:ext cx="2849908" cy="0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1896977" y="3733014"/>
            <a:ext cx="1553762" cy="0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896977" y="6221690"/>
            <a:ext cx="293622" cy="0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ChangeArrowheads="1"/>
          </p:cNvSpPr>
          <p:nvPr/>
        </p:nvSpPr>
        <p:spPr bwMode="auto">
          <a:xfrm rot="5400000">
            <a:off x="1756569" y="-1389856"/>
            <a:ext cx="7197725" cy="10329863"/>
          </a:xfrm>
          <a:prstGeom prst="rect">
            <a:avLst/>
          </a:prstGeom>
          <a:solidFill>
            <a:schemeClr val="dk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9783" name="Rectangle 7"/>
          <p:cNvSpPr>
            <a:spLocks noChangeArrowheads="1"/>
          </p:cNvSpPr>
          <p:nvPr/>
        </p:nvSpPr>
        <p:spPr bwMode="auto">
          <a:xfrm>
            <a:off x="1833563" y="3495040"/>
            <a:ext cx="7588250" cy="548640"/>
          </a:xfrm>
          <a:prstGeom prst="rect">
            <a:avLst/>
          </a:prstGeom>
          <a:noFill/>
          <a:ln w="9525" algn="ctr">
            <a:solidFill>
              <a:schemeClr val="lt1"/>
            </a:solidFill>
            <a:miter lim="800000"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endParaRPr lang="ru-RU"/>
          </a:p>
        </p:txBody>
      </p:sp>
      <p:sp>
        <p:nvSpPr>
          <p:cNvPr id="109978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4838" y="1144588"/>
            <a:ext cx="1360487" cy="17875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lIns="0" tIns="0" rIns="0" bIns="45293"/>
          <a:lstStyle/>
          <a:p>
            <a:pPr defTabSz="889000"/>
            <a:r>
              <a:rPr lang="en-US" sz="12000" b="0">
                <a:solidFill>
                  <a:schemeClr val="lt1"/>
                </a:solidFill>
              </a:rPr>
              <a:t>2</a:t>
            </a:r>
            <a:endParaRPr lang="en-GB" sz="12000" b="0">
              <a:solidFill>
                <a:schemeClr val="lt1"/>
              </a:solidFill>
            </a:endParaRPr>
          </a:p>
        </p:txBody>
      </p:sp>
      <p:sp>
        <p:nvSpPr>
          <p:cNvPr id="1099781" name="Line 5"/>
          <p:cNvSpPr>
            <a:spLocks noChangeShapeType="1"/>
          </p:cNvSpPr>
          <p:nvPr/>
        </p:nvSpPr>
        <p:spPr bwMode="auto">
          <a:xfrm>
            <a:off x="0" y="2805113"/>
            <a:ext cx="10693400" cy="0"/>
          </a:xfrm>
          <a:prstGeom prst="line">
            <a:avLst/>
          </a:prstGeom>
          <a:noFill/>
          <a:ln w="28575">
            <a:solidFill>
              <a:schemeClr val="lt1"/>
            </a:solidFill>
            <a:round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endParaRPr lang="ru-RU"/>
          </a:p>
        </p:txBody>
      </p:sp>
      <p:sp>
        <p:nvSpPr>
          <p:cNvPr id="1099782" name="Text Box 6"/>
          <p:cNvSpPr txBox="1">
            <a:spLocks noChangeArrowheads="1"/>
          </p:cNvSpPr>
          <p:nvPr/>
        </p:nvSpPr>
        <p:spPr bwMode="auto">
          <a:xfrm>
            <a:off x="1863725" y="1452563"/>
            <a:ext cx="8366125" cy="12324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732" tIns="46368" rIns="92732" bIns="46368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700" b="0" dirty="0" smtClean="0">
                <a:solidFill>
                  <a:schemeClr val="lt1"/>
                </a:solidFill>
              </a:rPr>
              <a:t>Принятие решения о необходимости </a:t>
            </a:r>
            <a:r>
              <a:rPr lang="ru-RU" sz="3700" b="0" dirty="0" smtClean="0">
                <a:solidFill>
                  <a:schemeClr val="bg1"/>
                </a:solidFill>
              </a:rPr>
              <a:t>ведения</a:t>
            </a:r>
            <a:r>
              <a:rPr lang="ru-RU" sz="3700" b="0" dirty="0" smtClean="0">
                <a:solidFill>
                  <a:schemeClr val="lt1"/>
                </a:solidFill>
              </a:rPr>
              <a:t> определенных данных</a:t>
            </a:r>
            <a:endParaRPr lang="en-GB" sz="3700" b="0" dirty="0">
              <a:solidFill>
                <a:schemeClr val="lt1"/>
              </a:solidFill>
            </a:endParaRPr>
          </a:p>
        </p:txBody>
      </p:sp>
      <p:sp>
        <p:nvSpPr>
          <p:cNvPr id="1099790" name="Text Box 14"/>
          <p:cNvSpPr txBox="1">
            <a:spLocks noChangeArrowheads="1"/>
          </p:cNvSpPr>
          <p:nvPr/>
        </p:nvSpPr>
        <p:spPr bwMode="auto">
          <a:xfrm>
            <a:off x="1884363" y="3090863"/>
            <a:ext cx="7780337" cy="19932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1176" tIns="40584" rIns="81176" bIns="40584">
            <a:spAutoFit/>
          </a:bodyPr>
          <a:lstStyle/>
          <a:p>
            <a:pPr marL="455613" indent="-455613" defTabSz="801688">
              <a:spcBef>
                <a:spcPct val="30000"/>
              </a:spcBef>
              <a:buFontTx/>
              <a:buAutoNum type="arabicPeriod"/>
              <a:tabLst>
                <a:tab pos="455613" algn="l"/>
                <a:tab pos="6715125" algn="r"/>
              </a:tabLst>
            </a:pPr>
            <a:r>
              <a:rPr lang="ru-RU" sz="1800" b="0" dirty="0" smtClean="0">
                <a:solidFill>
                  <a:schemeClr val="lt1"/>
                </a:solidFill>
              </a:rPr>
              <a:t>Бизнес -данные, с которыми работает компания</a:t>
            </a:r>
          </a:p>
          <a:p>
            <a:pPr marL="455613" indent="-455613" defTabSz="801688">
              <a:spcBef>
                <a:spcPct val="30000"/>
              </a:spcBef>
              <a:buFontTx/>
              <a:buAutoNum type="arabicPeriod"/>
              <a:tabLst>
                <a:tab pos="455613" algn="l"/>
                <a:tab pos="6715125" algn="r"/>
              </a:tabLst>
            </a:pPr>
            <a:r>
              <a:rPr lang="ru-RU" sz="1800" b="0" dirty="0" smtClean="0">
                <a:solidFill>
                  <a:schemeClr val="lt1"/>
                </a:solidFill>
              </a:rPr>
              <a:t>Принятие решения о необходимости </a:t>
            </a:r>
            <a:r>
              <a:rPr lang="ru-RU" sz="1800" b="0" dirty="0" smtClean="0">
                <a:solidFill>
                  <a:schemeClr val="bg1"/>
                </a:solidFill>
              </a:rPr>
              <a:t>ведения</a:t>
            </a:r>
            <a:r>
              <a:rPr lang="ru-RU" sz="1800" b="0" dirty="0" smtClean="0">
                <a:solidFill>
                  <a:schemeClr val="lt1"/>
                </a:solidFill>
              </a:rPr>
              <a:t> определенных данных</a:t>
            </a:r>
            <a:endParaRPr lang="en-US" sz="1800" b="0" dirty="0" smtClean="0">
              <a:solidFill>
                <a:schemeClr val="lt1"/>
              </a:solidFill>
            </a:endParaRPr>
          </a:p>
          <a:p>
            <a:pPr marL="455613" indent="-455613" defTabSz="801688">
              <a:spcBef>
                <a:spcPct val="30000"/>
              </a:spcBef>
              <a:buFontTx/>
              <a:buAutoNum type="arabicPeriod"/>
              <a:tabLst>
                <a:tab pos="455613" algn="l"/>
                <a:tab pos="6715125" algn="r"/>
              </a:tabLst>
            </a:pPr>
            <a:r>
              <a:rPr lang="ru-RU" sz="1800" b="0" dirty="0" smtClean="0">
                <a:solidFill>
                  <a:schemeClr val="lt1"/>
                </a:solidFill>
              </a:rPr>
              <a:t>Подходы к  подготовке эффективной отчетности</a:t>
            </a:r>
            <a:r>
              <a:rPr lang="ru-RU" sz="1800" b="0" dirty="0" smtClean="0">
                <a:solidFill>
                  <a:schemeClr val="bg1"/>
                </a:solidFill>
              </a:rPr>
              <a:t>		</a:t>
            </a:r>
          </a:p>
          <a:p>
            <a:pPr marL="455613" indent="-455613" defTabSz="801688">
              <a:spcBef>
                <a:spcPct val="30000"/>
              </a:spcBef>
              <a:buFontTx/>
              <a:buAutoNum type="arabicPeriod"/>
              <a:tabLst>
                <a:tab pos="455613" algn="l"/>
                <a:tab pos="6715125" algn="r"/>
              </a:tabLst>
            </a:pPr>
            <a:r>
              <a:rPr lang="ru-RU" sz="1800" b="0" dirty="0" smtClean="0">
                <a:solidFill>
                  <a:schemeClr val="lt1"/>
                </a:solidFill>
              </a:rPr>
              <a:t>Принятие решений на основе больших массивов данных – это искусство?</a:t>
            </a:r>
            <a:r>
              <a:rPr lang="ru-RU" sz="1400" b="0" dirty="0">
                <a:solidFill>
                  <a:schemeClr val="bg1"/>
                </a:solidFill>
              </a:rPr>
              <a:t>	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7095" y="484188"/>
            <a:ext cx="10027218" cy="833525"/>
          </a:xfrm>
        </p:spPr>
        <p:txBody>
          <a:bodyPr/>
          <a:lstStyle/>
          <a:p>
            <a:r>
              <a:rPr lang="ru-RU" dirty="0" smtClean="0"/>
              <a:t>Как принимается решение по ведению определенных </a:t>
            </a:r>
            <a:r>
              <a:rPr lang="ru-RU" dirty="0" err="1" smtClean="0"/>
              <a:t>бизнес-данных</a:t>
            </a:r>
            <a:r>
              <a:rPr lang="ru-RU" dirty="0" smtClean="0"/>
              <a:t>?</a:t>
            </a:r>
            <a:r>
              <a:rPr lang="en-US" dirty="0"/>
              <a:t/>
            </a:r>
            <a:br>
              <a:rPr lang="en-US" dirty="0"/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6550" y="6291044"/>
            <a:ext cx="10037763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800" b="0" dirty="0" smtClean="0">
                <a:solidFill>
                  <a:schemeClr val="bg1"/>
                </a:solidFill>
              </a:rPr>
              <a:t>Как принимается решение по ведению определенных данных/отчетности</a:t>
            </a:r>
            <a:br>
              <a:rPr lang="ru-RU" sz="1800" b="0" dirty="0" smtClean="0">
                <a:solidFill>
                  <a:schemeClr val="bg1"/>
                </a:solidFill>
              </a:rPr>
            </a:br>
            <a:r>
              <a:rPr lang="ru-RU" sz="1800" b="0" dirty="0" smtClean="0">
                <a:solidFill>
                  <a:schemeClr val="bg1"/>
                </a:solidFill>
              </a:rPr>
              <a:t>в Вашей компании?</a:t>
            </a:r>
          </a:p>
        </p:txBody>
      </p:sp>
      <p:grpSp>
        <p:nvGrpSpPr>
          <p:cNvPr id="41" name="Group 23"/>
          <p:cNvGrpSpPr/>
          <p:nvPr/>
        </p:nvGrpSpPr>
        <p:grpSpPr>
          <a:xfrm>
            <a:off x="2827286" y="1598613"/>
            <a:ext cx="5038829" cy="4538236"/>
            <a:chOff x="358775" y="2003425"/>
            <a:chExt cx="4013200" cy="3833813"/>
          </a:xfrm>
        </p:grpSpPr>
        <p:sp>
          <p:nvSpPr>
            <p:cNvPr id="42" name="Freeform 5"/>
            <p:cNvSpPr>
              <a:spLocks/>
            </p:cNvSpPr>
            <p:nvPr/>
          </p:nvSpPr>
          <p:spPr bwMode="gray">
            <a:xfrm>
              <a:off x="1010306" y="2003425"/>
              <a:ext cx="2688468" cy="1318760"/>
            </a:xfrm>
            <a:custGeom>
              <a:avLst/>
              <a:gdLst/>
              <a:ahLst/>
              <a:cxnLst>
                <a:cxn ang="0">
                  <a:pos x="2121" y="1885"/>
                </a:cxn>
                <a:cxn ang="0">
                  <a:pos x="2358" y="1783"/>
                </a:cxn>
                <a:cxn ang="0">
                  <a:pos x="2610" y="1713"/>
                </a:cxn>
                <a:cxn ang="0">
                  <a:pos x="2875" y="1679"/>
                </a:cxn>
                <a:cxn ang="0">
                  <a:pos x="3145" y="1679"/>
                </a:cxn>
                <a:cxn ang="0">
                  <a:pos x="3413" y="1713"/>
                </a:cxn>
                <a:cxn ang="0">
                  <a:pos x="3664" y="1783"/>
                </a:cxn>
                <a:cxn ang="0">
                  <a:pos x="3905" y="1881"/>
                </a:cxn>
                <a:cxn ang="0">
                  <a:pos x="4008" y="1841"/>
                </a:cxn>
                <a:cxn ang="0">
                  <a:pos x="3984" y="1644"/>
                </a:cxn>
                <a:cxn ang="0">
                  <a:pos x="3938" y="1458"/>
                </a:cxn>
                <a:cxn ang="0">
                  <a:pos x="3880" y="1275"/>
                </a:cxn>
                <a:cxn ang="0">
                  <a:pos x="3801" y="1098"/>
                </a:cxn>
                <a:cxn ang="0">
                  <a:pos x="3702" y="936"/>
                </a:cxn>
                <a:cxn ang="0">
                  <a:pos x="3594" y="778"/>
                </a:cxn>
                <a:cxn ang="0">
                  <a:pos x="3471" y="636"/>
                </a:cxn>
                <a:cxn ang="0">
                  <a:pos x="3339" y="502"/>
                </a:cxn>
                <a:cxn ang="0">
                  <a:pos x="3189" y="384"/>
                </a:cxn>
                <a:cxn ang="0">
                  <a:pos x="3033" y="281"/>
                </a:cxn>
                <a:cxn ang="0">
                  <a:pos x="2861" y="191"/>
                </a:cxn>
                <a:cxn ang="0">
                  <a:pos x="2683" y="117"/>
                </a:cxn>
                <a:cxn ang="0">
                  <a:pos x="2501" y="59"/>
                </a:cxn>
                <a:cxn ang="0">
                  <a:pos x="2309" y="24"/>
                </a:cxn>
                <a:cxn ang="0">
                  <a:pos x="2107" y="5"/>
                </a:cxn>
                <a:cxn ang="0">
                  <a:pos x="1905" y="5"/>
                </a:cxn>
                <a:cxn ang="0">
                  <a:pos x="1708" y="24"/>
                </a:cxn>
                <a:cxn ang="0">
                  <a:pos x="1517" y="59"/>
                </a:cxn>
                <a:cxn ang="0">
                  <a:pos x="1329" y="117"/>
                </a:cxn>
                <a:cxn ang="0">
                  <a:pos x="1151" y="191"/>
                </a:cxn>
                <a:cxn ang="0">
                  <a:pos x="984" y="281"/>
                </a:cxn>
                <a:cxn ang="0">
                  <a:pos x="826" y="384"/>
                </a:cxn>
                <a:cxn ang="0">
                  <a:pos x="679" y="502"/>
                </a:cxn>
                <a:cxn ang="0">
                  <a:pos x="541" y="636"/>
                </a:cxn>
                <a:cxn ang="0">
                  <a:pos x="418" y="778"/>
                </a:cxn>
                <a:cxn ang="0">
                  <a:pos x="310" y="936"/>
                </a:cxn>
                <a:cxn ang="0">
                  <a:pos x="216" y="1098"/>
                </a:cxn>
                <a:cxn ang="0">
                  <a:pos x="137" y="1275"/>
                </a:cxn>
                <a:cxn ang="0">
                  <a:pos x="74" y="1458"/>
                </a:cxn>
                <a:cxn ang="0">
                  <a:pos x="28" y="1644"/>
                </a:cxn>
                <a:cxn ang="0">
                  <a:pos x="4" y="1841"/>
                </a:cxn>
                <a:cxn ang="0">
                  <a:pos x="113" y="1881"/>
                </a:cxn>
                <a:cxn ang="0">
                  <a:pos x="348" y="1783"/>
                </a:cxn>
                <a:cxn ang="0">
                  <a:pos x="599" y="1713"/>
                </a:cxn>
                <a:cxn ang="0">
                  <a:pos x="867" y="1679"/>
                </a:cxn>
                <a:cxn ang="0">
                  <a:pos x="1137" y="1679"/>
                </a:cxn>
                <a:cxn ang="0">
                  <a:pos x="1402" y="1713"/>
                </a:cxn>
                <a:cxn ang="0">
                  <a:pos x="1654" y="1783"/>
                </a:cxn>
                <a:cxn ang="0">
                  <a:pos x="1894" y="1885"/>
                </a:cxn>
              </a:cxnLst>
              <a:rect l="0" t="0" r="r" b="b"/>
              <a:pathLst>
                <a:path w="4017" h="1945">
                  <a:moveTo>
                    <a:pt x="2009" y="1945"/>
                  </a:moveTo>
                  <a:lnTo>
                    <a:pt x="2121" y="1885"/>
                  </a:lnTo>
                  <a:lnTo>
                    <a:pt x="2235" y="1832"/>
                  </a:lnTo>
                  <a:lnTo>
                    <a:pt x="2358" y="1783"/>
                  </a:lnTo>
                  <a:lnTo>
                    <a:pt x="2481" y="1748"/>
                  </a:lnTo>
                  <a:lnTo>
                    <a:pt x="2610" y="1713"/>
                  </a:lnTo>
                  <a:lnTo>
                    <a:pt x="2741" y="1693"/>
                  </a:lnTo>
                  <a:lnTo>
                    <a:pt x="2875" y="1679"/>
                  </a:lnTo>
                  <a:lnTo>
                    <a:pt x="3014" y="1674"/>
                  </a:lnTo>
                  <a:lnTo>
                    <a:pt x="3145" y="1679"/>
                  </a:lnTo>
                  <a:lnTo>
                    <a:pt x="3284" y="1693"/>
                  </a:lnTo>
                  <a:lnTo>
                    <a:pt x="3413" y="1713"/>
                  </a:lnTo>
                  <a:lnTo>
                    <a:pt x="3539" y="1743"/>
                  </a:lnTo>
                  <a:lnTo>
                    <a:pt x="3664" y="1783"/>
                  </a:lnTo>
                  <a:lnTo>
                    <a:pt x="3787" y="1832"/>
                  </a:lnTo>
                  <a:lnTo>
                    <a:pt x="3905" y="1881"/>
                  </a:lnTo>
                  <a:lnTo>
                    <a:pt x="4017" y="1945"/>
                  </a:lnTo>
                  <a:lnTo>
                    <a:pt x="4008" y="1841"/>
                  </a:lnTo>
                  <a:lnTo>
                    <a:pt x="3998" y="1743"/>
                  </a:lnTo>
                  <a:lnTo>
                    <a:pt x="3984" y="1644"/>
                  </a:lnTo>
                  <a:lnTo>
                    <a:pt x="3962" y="1551"/>
                  </a:lnTo>
                  <a:lnTo>
                    <a:pt x="3938" y="1458"/>
                  </a:lnTo>
                  <a:lnTo>
                    <a:pt x="3910" y="1363"/>
                  </a:lnTo>
                  <a:lnTo>
                    <a:pt x="3880" y="1275"/>
                  </a:lnTo>
                  <a:lnTo>
                    <a:pt x="3839" y="1186"/>
                  </a:lnTo>
                  <a:lnTo>
                    <a:pt x="3801" y="1098"/>
                  </a:lnTo>
                  <a:lnTo>
                    <a:pt x="3752" y="1013"/>
                  </a:lnTo>
                  <a:lnTo>
                    <a:pt x="3702" y="936"/>
                  </a:lnTo>
                  <a:lnTo>
                    <a:pt x="3653" y="857"/>
                  </a:lnTo>
                  <a:lnTo>
                    <a:pt x="3594" y="778"/>
                  </a:lnTo>
                  <a:lnTo>
                    <a:pt x="3536" y="704"/>
                  </a:lnTo>
                  <a:lnTo>
                    <a:pt x="3471" y="636"/>
                  </a:lnTo>
                  <a:lnTo>
                    <a:pt x="3407" y="565"/>
                  </a:lnTo>
                  <a:lnTo>
                    <a:pt x="3339" y="502"/>
                  </a:lnTo>
                  <a:lnTo>
                    <a:pt x="3265" y="442"/>
                  </a:lnTo>
                  <a:lnTo>
                    <a:pt x="3189" y="384"/>
                  </a:lnTo>
                  <a:lnTo>
                    <a:pt x="3112" y="330"/>
                  </a:lnTo>
                  <a:lnTo>
                    <a:pt x="3033" y="281"/>
                  </a:lnTo>
                  <a:lnTo>
                    <a:pt x="2949" y="232"/>
                  </a:lnTo>
                  <a:lnTo>
                    <a:pt x="2861" y="191"/>
                  </a:lnTo>
                  <a:lnTo>
                    <a:pt x="2776" y="153"/>
                  </a:lnTo>
                  <a:lnTo>
                    <a:pt x="2683" y="117"/>
                  </a:lnTo>
                  <a:lnTo>
                    <a:pt x="2594" y="89"/>
                  </a:lnTo>
                  <a:lnTo>
                    <a:pt x="2501" y="59"/>
                  </a:lnTo>
                  <a:lnTo>
                    <a:pt x="2402" y="40"/>
                  </a:lnTo>
                  <a:lnTo>
                    <a:pt x="2309" y="24"/>
                  </a:lnTo>
                  <a:lnTo>
                    <a:pt x="2211" y="10"/>
                  </a:lnTo>
                  <a:lnTo>
                    <a:pt x="2107" y="5"/>
                  </a:lnTo>
                  <a:lnTo>
                    <a:pt x="2009" y="0"/>
                  </a:lnTo>
                  <a:lnTo>
                    <a:pt x="1905" y="5"/>
                  </a:lnTo>
                  <a:lnTo>
                    <a:pt x="1807" y="10"/>
                  </a:lnTo>
                  <a:lnTo>
                    <a:pt x="1708" y="24"/>
                  </a:lnTo>
                  <a:lnTo>
                    <a:pt x="1610" y="40"/>
                  </a:lnTo>
                  <a:lnTo>
                    <a:pt x="1517" y="59"/>
                  </a:lnTo>
                  <a:lnTo>
                    <a:pt x="1422" y="89"/>
                  </a:lnTo>
                  <a:lnTo>
                    <a:pt x="1329" y="117"/>
                  </a:lnTo>
                  <a:lnTo>
                    <a:pt x="1241" y="153"/>
                  </a:lnTo>
                  <a:lnTo>
                    <a:pt x="1151" y="191"/>
                  </a:lnTo>
                  <a:lnTo>
                    <a:pt x="1069" y="232"/>
                  </a:lnTo>
                  <a:lnTo>
                    <a:pt x="984" y="281"/>
                  </a:lnTo>
                  <a:lnTo>
                    <a:pt x="900" y="330"/>
                  </a:lnTo>
                  <a:lnTo>
                    <a:pt x="826" y="384"/>
                  </a:lnTo>
                  <a:lnTo>
                    <a:pt x="747" y="442"/>
                  </a:lnTo>
                  <a:lnTo>
                    <a:pt x="679" y="502"/>
                  </a:lnTo>
                  <a:lnTo>
                    <a:pt x="610" y="565"/>
                  </a:lnTo>
                  <a:lnTo>
                    <a:pt x="541" y="636"/>
                  </a:lnTo>
                  <a:lnTo>
                    <a:pt x="476" y="704"/>
                  </a:lnTo>
                  <a:lnTo>
                    <a:pt x="418" y="778"/>
                  </a:lnTo>
                  <a:lnTo>
                    <a:pt x="364" y="857"/>
                  </a:lnTo>
                  <a:lnTo>
                    <a:pt x="310" y="936"/>
                  </a:lnTo>
                  <a:lnTo>
                    <a:pt x="260" y="1013"/>
                  </a:lnTo>
                  <a:lnTo>
                    <a:pt x="216" y="1098"/>
                  </a:lnTo>
                  <a:lnTo>
                    <a:pt x="173" y="1186"/>
                  </a:lnTo>
                  <a:lnTo>
                    <a:pt x="137" y="1275"/>
                  </a:lnTo>
                  <a:lnTo>
                    <a:pt x="102" y="1363"/>
                  </a:lnTo>
                  <a:lnTo>
                    <a:pt x="74" y="1458"/>
                  </a:lnTo>
                  <a:lnTo>
                    <a:pt x="50" y="1551"/>
                  </a:lnTo>
                  <a:lnTo>
                    <a:pt x="28" y="1644"/>
                  </a:lnTo>
                  <a:lnTo>
                    <a:pt x="14" y="1743"/>
                  </a:lnTo>
                  <a:lnTo>
                    <a:pt x="4" y="1841"/>
                  </a:lnTo>
                  <a:lnTo>
                    <a:pt x="0" y="1945"/>
                  </a:lnTo>
                  <a:lnTo>
                    <a:pt x="113" y="1881"/>
                  </a:lnTo>
                  <a:lnTo>
                    <a:pt x="225" y="1832"/>
                  </a:lnTo>
                  <a:lnTo>
                    <a:pt x="348" y="1783"/>
                  </a:lnTo>
                  <a:lnTo>
                    <a:pt x="473" y="1743"/>
                  </a:lnTo>
                  <a:lnTo>
                    <a:pt x="599" y="1713"/>
                  </a:lnTo>
                  <a:lnTo>
                    <a:pt x="733" y="1693"/>
                  </a:lnTo>
                  <a:lnTo>
                    <a:pt x="867" y="1679"/>
                  </a:lnTo>
                  <a:lnTo>
                    <a:pt x="1004" y="1674"/>
                  </a:lnTo>
                  <a:lnTo>
                    <a:pt x="1137" y="1679"/>
                  </a:lnTo>
                  <a:lnTo>
                    <a:pt x="1271" y="1693"/>
                  </a:lnTo>
                  <a:lnTo>
                    <a:pt x="1402" y="1713"/>
                  </a:lnTo>
                  <a:lnTo>
                    <a:pt x="1531" y="1748"/>
                  </a:lnTo>
                  <a:lnTo>
                    <a:pt x="1654" y="1783"/>
                  </a:lnTo>
                  <a:lnTo>
                    <a:pt x="1777" y="1832"/>
                  </a:lnTo>
                  <a:lnTo>
                    <a:pt x="1894" y="1885"/>
                  </a:lnTo>
                  <a:lnTo>
                    <a:pt x="2009" y="1945"/>
                  </a:lnTo>
                  <a:close/>
                </a:path>
              </a:pathLst>
            </a:custGeom>
            <a:solidFill>
              <a:schemeClr val="accent2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Freeform 6"/>
            <p:cNvSpPr>
              <a:spLocks/>
            </p:cNvSpPr>
            <p:nvPr/>
          </p:nvSpPr>
          <p:spPr bwMode="gray">
            <a:xfrm>
              <a:off x="358775" y="3296795"/>
              <a:ext cx="2019602" cy="2540443"/>
            </a:xfrm>
            <a:custGeom>
              <a:avLst/>
              <a:gdLst/>
              <a:ahLst/>
              <a:cxnLst>
                <a:cxn ang="0">
                  <a:pos x="1901" y="1737"/>
                </a:cxn>
                <a:cxn ang="0">
                  <a:pos x="1699" y="1579"/>
                </a:cxn>
                <a:cxn ang="0">
                  <a:pos x="1511" y="1398"/>
                </a:cxn>
                <a:cxn ang="0">
                  <a:pos x="1355" y="1196"/>
                </a:cxn>
                <a:cxn ang="0">
                  <a:pos x="1221" y="969"/>
                </a:cxn>
                <a:cxn ang="0">
                  <a:pos x="1117" y="729"/>
                </a:cxn>
                <a:cxn ang="0">
                  <a:pos x="1049" y="472"/>
                </a:cxn>
                <a:cxn ang="0">
                  <a:pos x="1010" y="202"/>
                </a:cxn>
                <a:cxn ang="0">
                  <a:pos x="1010" y="0"/>
                </a:cxn>
                <a:cxn ang="0">
                  <a:pos x="792" y="142"/>
                </a:cxn>
                <a:cxn ang="0">
                  <a:pos x="596" y="311"/>
                </a:cxn>
                <a:cxn ang="0">
                  <a:pos x="423" y="507"/>
                </a:cxn>
                <a:cxn ang="0">
                  <a:pos x="281" y="718"/>
                </a:cxn>
                <a:cxn ang="0">
                  <a:pos x="162" y="955"/>
                </a:cxn>
                <a:cxn ang="0">
                  <a:pos x="74" y="1201"/>
                </a:cxn>
                <a:cxn ang="0">
                  <a:pos x="19" y="1467"/>
                </a:cxn>
                <a:cxn ang="0">
                  <a:pos x="0" y="1737"/>
                </a:cxn>
                <a:cxn ang="0">
                  <a:pos x="14" y="1945"/>
                </a:cxn>
                <a:cxn ang="0">
                  <a:pos x="44" y="2147"/>
                </a:cxn>
                <a:cxn ang="0">
                  <a:pos x="93" y="2338"/>
                </a:cxn>
                <a:cxn ang="0">
                  <a:pos x="158" y="2521"/>
                </a:cxn>
                <a:cxn ang="0">
                  <a:pos x="246" y="2698"/>
                </a:cxn>
                <a:cxn ang="0">
                  <a:pos x="344" y="2865"/>
                </a:cxn>
                <a:cxn ang="0">
                  <a:pos x="462" y="3018"/>
                </a:cxn>
                <a:cxn ang="0">
                  <a:pos x="590" y="3160"/>
                </a:cxn>
                <a:cxn ang="0">
                  <a:pos x="734" y="3289"/>
                </a:cxn>
                <a:cxn ang="0">
                  <a:pos x="886" y="3406"/>
                </a:cxn>
                <a:cxn ang="0">
                  <a:pos x="1054" y="3505"/>
                </a:cxn>
                <a:cxn ang="0">
                  <a:pos x="1232" y="3594"/>
                </a:cxn>
                <a:cxn ang="0">
                  <a:pos x="1413" y="3658"/>
                </a:cxn>
                <a:cxn ang="0">
                  <a:pos x="1606" y="3707"/>
                </a:cxn>
                <a:cxn ang="0">
                  <a:pos x="1806" y="3742"/>
                </a:cxn>
                <a:cxn ang="0">
                  <a:pos x="2014" y="3751"/>
                </a:cxn>
                <a:cxn ang="0">
                  <a:pos x="2281" y="3731"/>
                </a:cxn>
                <a:cxn ang="0">
                  <a:pos x="2541" y="3677"/>
                </a:cxn>
                <a:cxn ang="0">
                  <a:pos x="2787" y="3594"/>
                </a:cxn>
                <a:cxn ang="0">
                  <a:pos x="3019" y="3480"/>
                </a:cxn>
                <a:cxn ang="0">
                  <a:pos x="2806" y="3343"/>
                </a:cxn>
                <a:cxn ang="0">
                  <a:pos x="2620" y="3174"/>
                </a:cxn>
                <a:cxn ang="0">
                  <a:pos x="2448" y="2993"/>
                </a:cxn>
                <a:cxn ang="0">
                  <a:pos x="2305" y="2786"/>
                </a:cxn>
                <a:cxn ang="0">
                  <a:pos x="2186" y="2560"/>
                </a:cxn>
                <a:cxn ang="0">
                  <a:pos x="2098" y="2324"/>
                </a:cxn>
                <a:cxn ang="0">
                  <a:pos x="2038" y="2073"/>
                </a:cxn>
                <a:cxn ang="0">
                  <a:pos x="2014" y="1806"/>
                </a:cxn>
              </a:cxnLst>
              <a:rect l="0" t="0" r="r" b="b"/>
              <a:pathLst>
                <a:path w="3019" h="3751">
                  <a:moveTo>
                    <a:pt x="2014" y="1806"/>
                  </a:moveTo>
                  <a:lnTo>
                    <a:pt x="1901" y="1737"/>
                  </a:lnTo>
                  <a:lnTo>
                    <a:pt x="1797" y="1663"/>
                  </a:lnTo>
                  <a:lnTo>
                    <a:pt x="1699" y="1579"/>
                  </a:lnTo>
                  <a:lnTo>
                    <a:pt x="1601" y="1491"/>
                  </a:lnTo>
                  <a:lnTo>
                    <a:pt x="1511" y="1398"/>
                  </a:lnTo>
                  <a:lnTo>
                    <a:pt x="1434" y="1300"/>
                  </a:lnTo>
                  <a:lnTo>
                    <a:pt x="1355" y="1196"/>
                  </a:lnTo>
                  <a:lnTo>
                    <a:pt x="1284" y="1082"/>
                  </a:lnTo>
                  <a:lnTo>
                    <a:pt x="1221" y="969"/>
                  </a:lnTo>
                  <a:lnTo>
                    <a:pt x="1167" y="852"/>
                  </a:lnTo>
                  <a:lnTo>
                    <a:pt x="1117" y="729"/>
                  </a:lnTo>
                  <a:lnTo>
                    <a:pt x="1079" y="601"/>
                  </a:lnTo>
                  <a:lnTo>
                    <a:pt x="1049" y="472"/>
                  </a:lnTo>
                  <a:lnTo>
                    <a:pt x="1024" y="339"/>
                  </a:lnTo>
                  <a:lnTo>
                    <a:pt x="1010" y="202"/>
                  </a:lnTo>
                  <a:lnTo>
                    <a:pt x="1010" y="63"/>
                  </a:lnTo>
                  <a:lnTo>
                    <a:pt x="1010" y="0"/>
                  </a:lnTo>
                  <a:lnTo>
                    <a:pt x="896" y="68"/>
                  </a:lnTo>
                  <a:lnTo>
                    <a:pt x="792" y="142"/>
                  </a:lnTo>
                  <a:lnTo>
                    <a:pt x="694" y="226"/>
                  </a:lnTo>
                  <a:lnTo>
                    <a:pt x="596" y="311"/>
                  </a:lnTo>
                  <a:lnTo>
                    <a:pt x="508" y="409"/>
                  </a:lnTo>
                  <a:lnTo>
                    <a:pt x="423" y="507"/>
                  </a:lnTo>
                  <a:lnTo>
                    <a:pt x="350" y="609"/>
                  </a:lnTo>
                  <a:lnTo>
                    <a:pt x="281" y="718"/>
                  </a:lnTo>
                  <a:lnTo>
                    <a:pt x="216" y="836"/>
                  </a:lnTo>
                  <a:lnTo>
                    <a:pt x="162" y="955"/>
                  </a:lnTo>
                  <a:lnTo>
                    <a:pt x="112" y="1078"/>
                  </a:lnTo>
                  <a:lnTo>
                    <a:pt x="74" y="1201"/>
                  </a:lnTo>
                  <a:lnTo>
                    <a:pt x="44" y="1333"/>
                  </a:lnTo>
                  <a:lnTo>
                    <a:pt x="19" y="1467"/>
                  </a:lnTo>
                  <a:lnTo>
                    <a:pt x="5" y="1600"/>
                  </a:lnTo>
                  <a:lnTo>
                    <a:pt x="0" y="1737"/>
                  </a:lnTo>
                  <a:lnTo>
                    <a:pt x="5" y="1841"/>
                  </a:lnTo>
                  <a:lnTo>
                    <a:pt x="14" y="1945"/>
                  </a:lnTo>
                  <a:lnTo>
                    <a:pt x="25" y="2048"/>
                  </a:lnTo>
                  <a:lnTo>
                    <a:pt x="44" y="2147"/>
                  </a:lnTo>
                  <a:lnTo>
                    <a:pt x="63" y="2240"/>
                  </a:lnTo>
                  <a:lnTo>
                    <a:pt x="93" y="2338"/>
                  </a:lnTo>
                  <a:lnTo>
                    <a:pt x="123" y="2431"/>
                  </a:lnTo>
                  <a:lnTo>
                    <a:pt x="158" y="2521"/>
                  </a:lnTo>
                  <a:lnTo>
                    <a:pt x="202" y="2609"/>
                  </a:lnTo>
                  <a:lnTo>
                    <a:pt x="246" y="2698"/>
                  </a:lnTo>
                  <a:lnTo>
                    <a:pt x="295" y="2781"/>
                  </a:lnTo>
                  <a:lnTo>
                    <a:pt x="344" y="2865"/>
                  </a:lnTo>
                  <a:lnTo>
                    <a:pt x="404" y="2944"/>
                  </a:lnTo>
                  <a:lnTo>
                    <a:pt x="462" y="3018"/>
                  </a:lnTo>
                  <a:lnTo>
                    <a:pt x="522" y="3092"/>
                  </a:lnTo>
                  <a:lnTo>
                    <a:pt x="590" y="3160"/>
                  </a:lnTo>
                  <a:lnTo>
                    <a:pt x="661" y="3229"/>
                  </a:lnTo>
                  <a:lnTo>
                    <a:pt x="734" y="3289"/>
                  </a:lnTo>
                  <a:lnTo>
                    <a:pt x="808" y="3352"/>
                  </a:lnTo>
                  <a:lnTo>
                    <a:pt x="886" y="3406"/>
                  </a:lnTo>
                  <a:lnTo>
                    <a:pt x="970" y="3461"/>
                  </a:lnTo>
                  <a:lnTo>
                    <a:pt x="1054" y="3505"/>
                  </a:lnTo>
                  <a:lnTo>
                    <a:pt x="1142" y="3549"/>
                  </a:lnTo>
                  <a:lnTo>
                    <a:pt x="1232" y="3594"/>
                  </a:lnTo>
                  <a:lnTo>
                    <a:pt x="1320" y="3628"/>
                  </a:lnTo>
                  <a:lnTo>
                    <a:pt x="1413" y="3658"/>
                  </a:lnTo>
                  <a:lnTo>
                    <a:pt x="1511" y="3687"/>
                  </a:lnTo>
                  <a:lnTo>
                    <a:pt x="1606" y="3707"/>
                  </a:lnTo>
                  <a:lnTo>
                    <a:pt x="1704" y="3726"/>
                  </a:lnTo>
                  <a:lnTo>
                    <a:pt x="1806" y="3742"/>
                  </a:lnTo>
                  <a:lnTo>
                    <a:pt x="1910" y="3745"/>
                  </a:lnTo>
                  <a:lnTo>
                    <a:pt x="2014" y="3751"/>
                  </a:lnTo>
                  <a:lnTo>
                    <a:pt x="2147" y="3745"/>
                  </a:lnTo>
                  <a:lnTo>
                    <a:pt x="2281" y="3731"/>
                  </a:lnTo>
                  <a:lnTo>
                    <a:pt x="2412" y="3712"/>
                  </a:lnTo>
                  <a:lnTo>
                    <a:pt x="2541" y="3677"/>
                  </a:lnTo>
                  <a:lnTo>
                    <a:pt x="2664" y="3644"/>
                  </a:lnTo>
                  <a:lnTo>
                    <a:pt x="2787" y="3594"/>
                  </a:lnTo>
                  <a:lnTo>
                    <a:pt x="2904" y="3540"/>
                  </a:lnTo>
                  <a:lnTo>
                    <a:pt x="3019" y="3480"/>
                  </a:lnTo>
                  <a:lnTo>
                    <a:pt x="2910" y="3417"/>
                  </a:lnTo>
                  <a:lnTo>
                    <a:pt x="2806" y="3343"/>
                  </a:lnTo>
                  <a:lnTo>
                    <a:pt x="2708" y="3264"/>
                  </a:lnTo>
                  <a:lnTo>
                    <a:pt x="2620" y="3174"/>
                  </a:lnTo>
                  <a:lnTo>
                    <a:pt x="2530" y="3087"/>
                  </a:lnTo>
                  <a:lnTo>
                    <a:pt x="2448" y="2993"/>
                  </a:lnTo>
                  <a:lnTo>
                    <a:pt x="2374" y="2890"/>
                  </a:lnTo>
                  <a:lnTo>
                    <a:pt x="2305" y="2786"/>
                  </a:lnTo>
                  <a:lnTo>
                    <a:pt x="2246" y="2677"/>
                  </a:lnTo>
                  <a:lnTo>
                    <a:pt x="2186" y="2560"/>
                  </a:lnTo>
                  <a:lnTo>
                    <a:pt x="2137" y="2442"/>
                  </a:lnTo>
                  <a:lnTo>
                    <a:pt x="2098" y="2324"/>
                  </a:lnTo>
                  <a:lnTo>
                    <a:pt x="2063" y="2201"/>
                  </a:lnTo>
                  <a:lnTo>
                    <a:pt x="2038" y="2073"/>
                  </a:lnTo>
                  <a:lnTo>
                    <a:pt x="2024" y="1939"/>
                  </a:lnTo>
                  <a:lnTo>
                    <a:pt x="2014" y="1806"/>
                  </a:lnTo>
                  <a:close/>
                </a:path>
              </a:pathLst>
            </a:custGeom>
            <a:solidFill>
              <a:schemeClr val="accent2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Freeform 7"/>
            <p:cNvSpPr>
              <a:spLocks/>
            </p:cNvSpPr>
            <p:nvPr/>
          </p:nvSpPr>
          <p:spPr bwMode="gray">
            <a:xfrm>
              <a:off x="1023308" y="3114589"/>
              <a:ext cx="1343512" cy="1405383"/>
            </a:xfrm>
            <a:custGeom>
              <a:avLst/>
              <a:gdLst/>
              <a:ahLst/>
              <a:cxnLst>
                <a:cxn ang="0">
                  <a:pos x="1004" y="2077"/>
                </a:cxn>
                <a:cxn ang="0">
                  <a:pos x="1004" y="2008"/>
                </a:cxn>
                <a:cxn ang="0">
                  <a:pos x="1009" y="1871"/>
                </a:cxn>
                <a:cxn ang="0">
                  <a:pos x="1019" y="1738"/>
                </a:cxn>
                <a:cxn ang="0">
                  <a:pos x="1044" y="1604"/>
                </a:cxn>
                <a:cxn ang="0">
                  <a:pos x="1072" y="1472"/>
                </a:cxn>
                <a:cxn ang="0">
                  <a:pos x="1113" y="1349"/>
                </a:cxn>
                <a:cxn ang="0">
                  <a:pos x="1162" y="1226"/>
                </a:cxn>
                <a:cxn ang="0">
                  <a:pos x="1216" y="1107"/>
                </a:cxn>
                <a:cxn ang="0">
                  <a:pos x="1279" y="989"/>
                </a:cxn>
                <a:cxn ang="0">
                  <a:pos x="1348" y="880"/>
                </a:cxn>
                <a:cxn ang="0">
                  <a:pos x="1427" y="778"/>
                </a:cxn>
                <a:cxn ang="0">
                  <a:pos x="1506" y="680"/>
                </a:cxn>
                <a:cxn ang="0">
                  <a:pos x="1594" y="585"/>
                </a:cxn>
                <a:cxn ang="0">
                  <a:pos x="1694" y="497"/>
                </a:cxn>
                <a:cxn ang="0">
                  <a:pos x="1793" y="413"/>
                </a:cxn>
                <a:cxn ang="0">
                  <a:pos x="1894" y="339"/>
                </a:cxn>
                <a:cxn ang="0">
                  <a:pos x="2009" y="271"/>
                </a:cxn>
                <a:cxn ang="0">
                  <a:pos x="1894" y="211"/>
                </a:cxn>
                <a:cxn ang="0">
                  <a:pos x="1777" y="158"/>
                </a:cxn>
                <a:cxn ang="0">
                  <a:pos x="1654" y="109"/>
                </a:cxn>
                <a:cxn ang="0">
                  <a:pos x="1531" y="74"/>
                </a:cxn>
                <a:cxn ang="0">
                  <a:pos x="1402" y="39"/>
                </a:cxn>
                <a:cxn ang="0">
                  <a:pos x="1271" y="19"/>
                </a:cxn>
                <a:cxn ang="0">
                  <a:pos x="1137" y="5"/>
                </a:cxn>
                <a:cxn ang="0">
                  <a:pos x="1004" y="0"/>
                </a:cxn>
                <a:cxn ang="0">
                  <a:pos x="867" y="5"/>
                </a:cxn>
                <a:cxn ang="0">
                  <a:pos x="733" y="19"/>
                </a:cxn>
                <a:cxn ang="0">
                  <a:pos x="599" y="39"/>
                </a:cxn>
                <a:cxn ang="0">
                  <a:pos x="473" y="69"/>
                </a:cxn>
                <a:cxn ang="0">
                  <a:pos x="348" y="109"/>
                </a:cxn>
                <a:cxn ang="0">
                  <a:pos x="225" y="158"/>
                </a:cxn>
                <a:cxn ang="0">
                  <a:pos x="113" y="207"/>
                </a:cxn>
                <a:cxn ang="0">
                  <a:pos x="0" y="271"/>
                </a:cxn>
                <a:cxn ang="0">
                  <a:pos x="0" y="334"/>
                </a:cxn>
                <a:cxn ang="0">
                  <a:pos x="0" y="473"/>
                </a:cxn>
                <a:cxn ang="0">
                  <a:pos x="14" y="610"/>
                </a:cxn>
                <a:cxn ang="0">
                  <a:pos x="39" y="743"/>
                </a:cxn>
                <a:cxn ang="0">
                  <a:pos x="69" y="872"/>
                </a:cxn>
                <a:cxn ang="0">
                  <a:pos x="107" y="1000"/>
                </a:cxn>
                <a:cxn ang="0">
                  <a:pos x="157" y="1123"/>
                </a:cxn>
                <a:cxn ang="0">
                  <a:pos x="211" y="1240"/>
                </a:cxn>
                <a:cxn ang="0">
                  <a:pos x="274" y="1353"/>
                </a:cxn>
                <a:cxn ang="0">
                  <a:pos x="345" y="1467"/>
                </a:cxn>
                <a:cxn ang="0">
                  <a:pos x="424" y="1571"/>
                </a:cxn>
                <a:cxn ang="0">
                  <a:pos x="501" y="1669"/>
                </a:cxn>
                <a:cxn ang="0">
                  <a:pos x="591" y="1762"/>
                </a:cxn>
                <a:cxn ang="0">
                  <a:pos x="689" y="1850"/>
                </a:cxn>
                <a:cxn ang="0">
                  <a:pos x="787" y="1934"/>
                </a:cxn>
                <a:cxn ang="0">
                  <a:pos x="891" y="2008"/>
                </a:cxn>
                <a:cxn ang="0">
                  <a:pos x="1004" y="2077"/>
                </a:cxn>
              </a:cxnLst>
              <a:rect l="0" t="0" r="r" b="b"/>
              <a:pathLst>
                <a:path w="2009" h="2077">
                  <a:moveTo>
                    <a:pt x="1004" y="2077"/>
                  </a:moveTo>
                  <a:lnTo>
                    <a:pt x="1004" y="2008"/>
                  </a:lnTo>
                  <a:lnTo>
                    <a:pt x="1009" y="1871"/>
                  </a:lnTo>
                  <a:lnTo>
                    <a:pt x="1019" y="1738"/>
                  </a:lnTo>
                  <a:lnTo>
                    <a:pt x="1044" y="1604"/>
                  </a:lnTo>
                  <a:lnTo>
                    <a:pt x="1072" y="1472"/>
                  </a:lnTo>
                  <a:lnTo>
                    <a:pt x="1113" y="1349"/>
                  </a:lnTo>
                  <a:lnTo>
                    <a:pt x="1162" y="1226"/>
                  </a:lnTo>
                  <a:lnTo>
                    <a:pt x="1216" y="1107"/>
                  </a:lnTo>
                  <a:lnTo>
                    <a:pt x="1279" y="989"/>
                  </a:lnTo>
                  <a:lnTo>
                    <a:pt x="1348" y="880"/>
                  </a:lnTo>
                  <a:lnTo>
                    <a:pt x="1427" y="778"/>
                  </a:lnTo>
                  <a:lnTo>
                    <a:pt x="1506" y="680"/>
                  </a:lnTo>
                  <a:lnTo>
                    <a:pt x="1594" y="585"/>
                  </a:lnTo>
                  <a:lnTo>
                    <a:pt x="1694" y="497"/>
                  </a:lnTo>
                  <a:lnTo>
                    <a:pt x="1793" y="413"/>
                  </a:lnTo>
                  <a:lnTo>
                    <a:pt x="1894" y="339"/>
                  </a:lnTo>
                  <a:lnTo>
                    <a:pt x="2009" y="271"/>
                  </a:lnTo>
                  <a:lnTo>
                    <a:pt x="1894" y="211"/>
                  </a:lnTo>
                  <a:lnTo>
                    <a:pt x="1777" y="158"/>
                  </a:lnTo>
                  <a:lnTo>
                    <a:pt x="1654" y="109"/>
                  </a:lnTo>
                  <a:lnTo>
                    <a:pt x="1531" y="74"/>
                  </a:lnTo>
                  <a:lnTo>
                    <a:pt x="1402" y="39"/>
                  </a:lnTo>
                  <a:lnTo>
                    <a:pt x="1271" y="19"/>
                  </a:lnTo>
                  <a:lnTo>
                    <a:pt x="1137" y="5"/>
                  </a:lnTo>
                  <a:lnTo>
                    <a:pt x="1004" y="0"/>
                  </a:lnTo>
                  <a:lnTo>
                    <a:pt x="867" y="5"/>
                  </a:lnTo>
                  <a:lnTo>
                    <a:pt x="733" y="19"/>
                  </a:lnTo>
                  <a:lnTo>
                    <a:pt x="599" y="39"/>
                  </a:lnTo>
                  <a:lnTo>
                    <a:pt x="473" y="69"/>
                  </a:lnTo>
                  <a:lnTo>
                    <a:pt x="348" y="109"/>
                  </a:lnTo>
                  <a:lnTo>
                    <a:pt x="225" y="158"/>
                  </a:lnTo>
                  <a:lnTo>
                    <a:pt x="113" y="207"/>
                  </a:lnTo>
                  <a:lnTo>
                    <a:pt x="0" y="271"/>
                  </a:lnTo>
                  <a:lnTo>
                    <a:pt x="0" y="334"/>
                  </a:lnTo>
                  <a:lnTo>
                    <a:pt x="0" y="473"/>
                  </a:lnTo>
                  <a:lnTo>
                    <a:pt x="14" y="610"/>
                  </a:lnTo>
                  <a:lnTo>
                    <a:pt x="39" y="743"/>
                  </a:lnTo>
                  <a:lnTo>
                    <a:pt x="69" y="872"/>
                  </a:lnTo>
                  <a:lnTo>
                    <a:pt x="107" y="1000"/>
                  </a:lnTo>
                  <a:lnTo>
                    <a:pt x="157" y="1123"/>
                  </a:lnTo>
                  <a:lnTo>
                    <a:pt x="211" y="1240"/>
                  </a:lnTo>
                  <a:lnTo>
                    <a:pt x="274" y="1353"/>
                  </a:lnTo>
                  <a:lnTo>
                    <a:pt x="345" y="1467"/>
                  </a:lnTo>
                  <a:lnTo>
                    <a:pt x="424" y="1571"/>
                  </a:lnTo>
                  <a:lnTo>
                    <a:pt x="501" y="1669"/>
                  </a:lnTo>
                  <a:lnTo>
                    <a:pt x="591" y="1762"/>
                  </a:lnTo>
                  <a:lnTo>
                    <a:pt x="689" y="1850"/>
                  </a:lnTo>
                  <a:lnTo>
                    <a:pt x="787" y="1934"/>
                  </a:lnTo>
                  <a:lnTo>
                    <a:pt x="891" y="2008"/>
                  </a:lnTo>
                  <a:lnTo>
                    <a:pt x="1004" y="2077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Freeform 8"/>
            <p:cNvSpPr>
              <a:spLocks/>
            </p:cNvSpPr>
            <p:nvPr/>
          </p:nvSpPr>
          <p:spPr bwMode="gray">
            <a:xfrm>
              <a:off x="2353818" y="3296795"/>
              <a:ext cx="2018157" cy="2540443"/>
            </a:xfrm>
            <a:custGeom>
              <a:avLst/>
              <a:gdLst/>
              <a:ahLst/>
              <a:cxnLst>
                <a:cxn ang="0">
                  <a:pos x="2008" y="63"/>
                </a:cxn>
                <a:cxn ang="0">
                  <a:pos x="1989" y="339"/>
                </a:cxn>
                <a:cxn ang="0">
                  <a:pos x="1934" y="601"/>
                </a:cxn>
                <a:cxn ang="0">
                  <a:pos x="1846" y="852"/>
                </a:cxn>
                <a:cxn ang="0">
                  <a:pos x="1732" y="1082"/>
                </a:cxn>
                <a:cxn ang="0">
                  <a:pos x="1585" y="1300"/>
                </a:cxn>
                <a:cxn ang="0">
                  <a:pos x="1412" y="1491"/>
                </a:cxn>
                <a:cxn ang="0">
                  <a:pos x="1216" y="1663"/>
                </a:cxn>
                <a:cxn ang="0">
                  <a:pos x="1005" y="1806"/>
                </a:cxn>
                <a:cxn ang="0">
                  <a:pos x="975" y="2073"/>
                </a:cxn>
                <a:cxn ang="0">
                  <a:pos x="915" y="2324"/>
                </a:cxn>
                <a:cxn ang="0">
                  <a:pos x="827" y="2560"/>
                </a:cxn>
                <a:cxn ang="0">
                  <a:pos x="708" y="2786"/>
                </a:cxn>
                <a:cxn ang="0">
                  <a:pos x="565" y="2993"/>
                </a:cxn>
                <a:cxn ang="0">
                  <a:pos x="398" y="3174"/>
                </a:cxn>
                <a:cxn ang="0">
                  <a:pos x="207" y="3343"/>
                </a:cxn>
                <a:cxn ang="0">
                  <a:pos x="0" y="3480"/>
                </a:cxn>
                <a:cxn ang="0">
                  <a:pos x="226" y="3594"/>
                </a:cxn>
                <a:cxn ang="0">
                  <a:pos x="472" y="3677"/>
                </a:cxn>
                <a:cxn ang="0">
                  <a:pos x="732" y="3731"/>
                </a:cxn>
                <a:cxn ang="0">
                  <a:pos x="1005" y="3751"/>
                </a:cxn>
                <a:cxn ang="0">
                  <a:pos x="1210" y="3742"/>
                </a:cxn>
                <a:cxn ang="0">
                  <a:pos x="1407" y="3707"/>
                </a:cxn>
                <a:cxn ang="0">
                  <a:pos x="1600" y="3658"/>
                </a:cxn>
                <a:cxn ang="0">
                  <a:pos x="1787" y="3594"/>
                </a:cxn>
                <a:cxn ang="0">
                  <a:pos x="1959" y="3505"/>
                </a:cxn>
                <a:cxn ang="0">
                  <a:pos x="2127" y="3406"/>
                </a:cxn>
                <a:cxn ang="0">
                  <a:pos x="2279" y="3289"/>
                </a:cxn>
                <a:cxn ang="0">
                  <a:pos x="2423" y="3160"/>
                </a:cxn>
                <a:cxn ang="0">
                  <a:pos x="2554" y="3018"/>
                </a:cxn>
                <a:cxn ang="0">
                  <a:pos x="2669" y="2865"/>
                </a:cxn>
                <a:cxn ang="0">
                  <a:pos x="2772" y="2698"/>
                </a:cxn>
                <a:cxn ang="0">
                  <a:pos x="2855" y="2521"/>
                </a:cxn>
                <a:cxn ang="0">
                  <a:pos x="2925" y="2338"/>
                </a:cxn>
                <a:cxn ang="0">
                  <a:pos x="2974" y="2147"/>
                </a:cxn>
                <a:cxn ang="0">
                  <a:pos x="3002" y="1945"/>
                </a:cxn>
                <a:cxn ang="0">
                  <a:pos x="3013" y="1737"/>
                </a:cxn>
                <a:cxn ang="0">
                  <a:pos x="2994" y="1467"/>
                </a:cxn>
                <a:cxn ang="0">
                  <a:pos x="2939" y="1201"/>
                </a:cxn>
                <a:cxn ang="0">
                  <a:pos x="2855" y="955"/>
                </a:cxn>
                <a:cxn ang="0">
                  <a:pos x="2737" y="718"/>
                </a:cxn>
                <a:cxn ang="0">
                  <a:pos x="2590" y="507"/>
                </a:cxn>
                <a:cxn ang="0">
                  <a:pos x="2417" y="311"/>
                </a:cxn>
                <a:cxn ang="0">
                  <a:pos x="2221" y="142"/>
                </a:cxn>
                <a:cxn ang="0">
                  <a:pos x="2008" y="0"/>
                </a:cxn>
              </a:cxnLst>
              <a:rect l="0" t="0" r="r" b="b"/>
              <a:pathLst>
                <a:path w="3013" h="3751">
                  <a:moveTo>
                    <a:pt x="2008" y="0"/>
                  </a:moveTo>
                  <a:lnTo>
                    <a:pt x="2008" y="63"/>
                  </a:lnTo>
                  <a:lnTo>
                    <a:pt x="2003" y="202"/>
                  </a:lnTo>
                  <a:lnTo>
                    <a:pt x="1989" y="339"/>
                  </a:lnTo>
                  <a:lnTo>
                    <a:pt x="1964" y="472"/>
                  </a:lnTo>
                  <a:lnTo>
                    <a:pt x="1934" y="601"/>
                  </a:lnTo>
                  <a:lnTo>
                    <a:pt x="1896" y="729"/>
                  </a:lnTo>
                  <a:lnTo>
                    <a:pt x="1846" y="852"/>
                  </a:lnTo>
                  <a:lnTo>
                    <a:pt x="1792" y="969"/>
                  </a:lnTo>
                  <a:lnTo>
                    <a:pt x="1732" y="1082"/>
                  </a:lnTo>
                  <a:lnTo>
                    <a:pt x="1658" y="1196"/>
                  </a:lnTo>
                  <a:lnTo>
                    <a:pt x="1585" y="1300"/>
                  </a:lnTo>
                  <a:lnTo>
                    <a:pt x="1502" y="1398"/>
                  </a:lnTo>
                  <a:lnTo>
                    <a:pt x="1412" y="1491"/>
                  </a:lnTo>
                  <a:lnTo>
                    <a:pt x="1319" y="1579"/>
                  </a:lnTo>
                  <a:lnTo>
                    <a:pt x="1216" y="1663"/>
                  </a:lnTo>
                  <a:lnTo>
                    <a:pt x="1112" y="1737"/>
                  </a:lnTo>
                  <a:lnTo>
                    <a:pt x="1005" y="1806"/>
                  </a:lnTo>
                  <a:lnTo>
                    <a:pt x="994" y="1939"/>
                  </a:lnTo>
                  <a:lnTo>
                    <a:pt x="975" y="2073"/>
                  </a:lnTo>
                  <a:lnTo>
                    <a:pt x="950" y="2201"/>
                  </a:lnTo>
                  <a:lnTo>
                    <a:pt x="915" y="2324"/>
                  </a:lnTo>
                  <a:lnTo>
                    <a:pt x="876" y="2442"/>
                  </a:lnTo>
                  <a:lnTo>
                    <a:pt x="827" y="2560"/>
                  </a:lnTo>
                  <a:lnTo>
                    <a:pt x="773" y="2677"/>
                  </a:lnTo>
                  <a:lnTo>
                    <a:pt x="708" y="2786"/>
                  </a:lnTo>
                  <a:lnTo>
                    <a:pt x="639" y="2890"/>
                  </a:lnTo>
                  <a:lnTo>
                    <a:pt x="565" y="2993"/>
                  </a:lnTo>
                  <a:lnTo>
                    <a:pt x="483" y="3087"/>
                  </a:lnTo>
                  <a:lnTo>
                    <a:pt x="398" y="3174"/>
                  </a:lnTo>
                  <a:lnTo>
                    <a:pt x="305" y="3264"/>
                  </a:lnTo>
                  <a:lnTo>
                    <a:pt x="207" y="3343"/>
                  </a:lnTo>
                  <a:lnTo>
                    <a:pt x="103" y="3417"/>
                  </a:lnTo>
                  <a:lnTo>
                    <a:pt x="0" y="3480"/>
                  </a:lnTo>
                  <a:lnTo>
                    <a:pt x="112" y="3540"/>
                  </a:lnTo>
                  <a:lnTo>
                    <a:pt x="226" y="3594"/>
                  </a:lnTo>
                  <a:lnTo>
                    <a:pt x="349" y="3644"/>
                  </a:lnTo>
                  <a:lnTo>
                    <a:pt x="472" y="3677"/>
                  </a:lnTo>
                  <a:lnTo>
                    <a:pt x="601" y="3712"/>
                  </a:lnTo>
                  <a:lnTo>
                    <a:pt x="732" y="3731"/>
                  </a:lnTo>
                  <a:lnTo>
                    <a:pt x="866" y="3745"/>
                  </a:lnTo>
                  <a:lnTo>
                    <a:pt x="1005" y="3751"/>
                  </a:lnTo>
                  <a:lnTo>
                    <a:pt x="1107" y="3745"/>
                  </a:lnTo>
                  <a:lnTo>
                    <a:pt x="1210" y="3742"/>
                  </a:lnTo>
                  <a:lnTo>
                    <a:pt x="1309" y="3726"/>
                  </a:lnTo>
                  <a:lnTo>
                    <a:pt x="1407" y="3707"/>
                  </a:lnTo>
                  <a:lnTo>
                    <a:pt x="1505" y="3687"/>
                  </a:lnTo>
                  <a:lnTo>
                    <a:pt x="1600" y="3658"/>
                  </a:lnTo>
                  <a:lnTo>
                    <a:pt x="1693" y="3628"/>
                  </a:lnTo>
                  <a:lnTo>
                    <a:pt x="1787" y="3594"/>
                  </a:lnTo>
                  <a:lnTo>
                    <a:pt x="1876" y="3549"/>
                  </a:lnTo>
                  <a:lnTo>
                    <a:pt x="1959" y="3505"/>
                  </a:lnTo>
                  <a:lnTo>
                    <a:pt x="2043" y="3461"/>
                  </a:lnTo>
                  <a:lnTo>
                    <a:pt x="2127" y="3406"/>
                  </a:lnTo>
                  <a:lnTo>
                    <a:pt x="2205" y="3352"/>
                  </a:lnTo>
                  <a:lnTo>
                    <a:pt x="2279" y="3289"/>
                  </a:lnTo>
                  <a:lnTo>
                    <a:pt x="2352" y="3229"/>
                  </a:lnTo>
                  <a:lnTo>
                    <a:pt x="2423" y="3160"/>
                  </a:lnTo>
                  <a:lnTo>
                    <a:pt x="2491" y="3092"/>
                  </a:lnTo>
                  <a:lnTo>
                    <a:pt x="2554" y="3018"/>
                  </a:lnTo>
                  <a:lnTo>
                    <a:pt x="2614" y="2944"/>
                  </a:lnTo>
                  <a:lnTo>
                    <a:pt x="2669" y="2865"/>
                  </a:lnTo>
                  <a:lnTo>
                    <a:pt x="2723" y="2781"/>
                  </a:lnTo>
                  <a:lnTo>
                    <a:pt x="2772" y="2698"/>
                  </a:lnTo>
                  <a:lnTo>
                    <a:pt x="2816" y="2609"/>
                  </a:lnTo>
                  <a:lnTo>
                    <a:pt x="2855" y="2521"/>
                  </a:lnTo>
                  <a:lnTo>
                    <a:pt x="2890" y="2431"/>
                  </a:lnTo>
                  <a:lnTo>
                    <a:pt x="2925" y="2338"/>
                  </a:lnTo>
                  <a:lnTo>
                    <a:pt x="2950" y="2240"/>
                  </a:lnTo>
                  <a:lnTo>
                    <a:pt x="2974" y="2147"/>
                  </a:lnTo>
                  <a:lnTo>
                    <a:pt x="2988" y="2048"/>
                  </a:lnTo>
                  <a:lnTo>
                    <a:pt x="3002" y="1945"/>
                  </a:lnTo>
                  <a:lnTo>
                    <a:pt x="3008" y="1841"/>
                  </a:lnTo>
                  <a:lnTo>
                    <a:pt x="3013" y="1737"/>
                  </a:lnTo>
                  <a:lnTo>
                    <a:pt x="3008" y="1600"/>
                  </a:lnTo>
                  <a:lnTo>
                    <a:pt x="2994" y="1467"/>
                  </a:lnTo>
                  <a:lnTo>
                    <a:pt x="2974" y="1333"/>
                  </a:lnTo>
                  <a:lnTo>
                    <a:pt x="2939" y="1201"/>
                  </a:lnTo>
                  <a:lnTo>
                    <a:pt x="2901" y="1078"/>
                  </a:lnTo>
                  <a:lnTo>
                    <a:pt x="2855" y="955"/>
                  </a:lnTo>
                  <a:lnTo>
                    <a:pt x="2797" y="836"/>
                  </a:lnTo>
                  <a:lnTo>
                    <a:pt x="2737" y="718"/>
                  </a:lnTo>
                  <a:lnTo>
                    <a:pt x="2663" y="609"/>
                  </a:lnTo>
                  <a:lnTo>
                    <a:pt x="2590" y="507"/>
                  </a:lnTo>
                  <a:lnTo>
                    <a:pt x="2505" y="409"/>
                  </a:lnTo>
                  <a:lnTo>
                    <a:pt x="2417" y="311"/>
                  </a:lnTo>
                  <a:lnTo>
                    <a:pt x="2324" y="226"/>
                  </a:lnTo>
                  <a:lnTo>
                    <a:pt x="2221" y="142"/>
                  </a:lnTo>
                  <a:lnTo>
                    <a:pt x="2117" y="68"/>
                  </a:lnTo>
                  <a:lnTo>
                    <a:pt x="2008" y="0"/>
                  </a:lnTo>
                  <a:close/>
                </a:path>
              </a:pathLst>
            </a:custGeom>
            <a:solidFill>
              <a:schemeClr val="accent2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Freeform 9"/>
            <p:cNvSpPr>
              <a:spLocks/>
            </p:cNvSpPr>
            <p:nvPr/>
          </p:nvSpPr>
          <p:spPr bwMode="gray">
            <a:xfrm>
              <a:off x="2353818" y="3114589"/>
              <a:ext cx="1344957" cy="1405383"/>
            </a:xfrm>
            <a:custGeom>
              <a:avLst/>
              <a:gdLst/>
              <a:ahLst/>
              <a:cxnLst>
                <a:cxn ang="0">
                  <a:pos x="0" y="271"/>
                </a:cxn>
                <a:cxn ang="0">
                  <a:pos x="109" y="339"/>
                </a:cxn>
                <a:cxn ang="0">
                  <a:pos x="210" y="413"/>
                </a:cxn>
                <a:cxn ang="0">
                  <a:pos x="314" y="497"/>
                </a:cxn>
                <a:cxn ang="0">
                  <a:pos x="409" y="585"/>
                </a:cxn>
                <a:cxn ang="0">
                  <a:pos x="497" y="680"/>
                </a:cxn>
                <a:cxn ang="0">
                  <a:pos x="581" y="778"/>
                </a:cxn>
                <a:cxn ang="0">
                  <a:pos x="655" y="880"/>
                </a:cxn>
                <a:cxn ang="0">
                  <a:pos x="724" y="989"/>
                </a:cxn>
                <a:cxn ang="0">
                  <a:pos x="787" y="1107"/>
                </a:cxn>
                <a:cxn ang="0">
                  <a:pos x="841" y="1226"/>
                </a:cxn>
                <a:cxn ang="0">
                  <a:pos x="890" y="1349"/>
                </a:cxn>
                <a:cxn ang="0">
                  <a:pos x="931" y="1472"/>
                </a:cxn>
                <a:cxn ang="0">
                  <a:pos x="959" y="1604"/>
                </a:cxn>
                <a:cxn ang="0">
                  <a:pos x="984" y="1738"/>
                </a:cxn>
                <a:cxn ang="0">
                  <a:pos x="999" y="1871"/>
                </a:cxn>
                <a:cxn ang="0">
                  <a:pos x="1005" y="2008"/>
                </a:cxn>
                <a:cxn ang="0">
                  <a:pos x="1005" y="2077"/>
                </a:cxn>
                <a:cxn ang="0">
                  <a:pos x="1112" y="2008"/>
                </a:cxn>
                <a:cxn ang="0">
                  <a:pos x="1216" y="1934"/>
                </a:cxn>
                <a:cxn ang="0">
                  <a:pos x="1319" y="1850"/>
                </a:cxn>
                <a:cxn ang="0">
                  <a:pos x="1412" y="1762"/>
                </a:cxn>
                <a:cxn ang="0">
                  <a:pos x="1502" y="1669"/>
                </a:cxn>
                <a:cxn ang="0">
                  <a:pos x="1585" y="1571"/>
                </a:cxn>
                <a:cxn ang="0">
                  <a:pos x="1658" y="1467"/>
                </a:cxn>
                <a:cxn ang="0">
                  <a:pos x="1732" y="1353"/>
                </a:cxn>
                <a:cxn ang="0">
                  <a:pos x="1792" y="1240"/>
                </a:cxn>
                <a:cxn ang="0">
                  <a:pos x="1846" y="1123"/>
                </a:cxn>
                <a:cxn ang="0">
                  <a:pos x="1896" y="1000"/>
                </a:cxn>
                <a:cxn ang="0">
                  <a:pos x="1934" y="872"/>
                </a:cxn>
                <a:cxn ang="0">
                  <a:pos x="1964" y="743"/>
                </a:cxn>
                <a:cxn ang="0">
                  <a:pos x="1989" y="610"/>
                </a:cxn>
                <a:cxn ang="0">
                  <a:pos x="2003" y="473"/>
                </a:cxn>
                <a:cxn ang="0">
                  <a:pos x="2008" y="334"/>
                </a:cxn>
                <a:cxn ang="0">
                  <a:pos x="2008" y="271"/>
                </a:cxn>
                <a:cxn ang="0">
                  <a:pos x="1896" y="207"/>
                </a:cxn>
                <a:cxn ang="0">
                  <a:pos x="1778" y="158"/>
                </a:cxn>
                <a:cxn ang="0">
                  <a:pos x="1655" y="109"/>
                </a:cxn>
                <a:cxn ang="0">
                  <a:pos x="1530" y="69"/>
                </a:cxn>
                <a:cxn ang="0">
                  <a:pos x="1404" y="39"/>
                </a:cxn>
                <a:cxn ang="0">
                  <a:pos x="1275" y="19"/>
                </a:cxn>
                <a:cxn ang="0">
                  <a:pos x="1136" y="5"/>
                </a:cxn>
                <a:cxn ang="0">
                  <a:pos x="1005" y="0"/>
                </a:cxn>
                <a:cxn ang="0">
                  <a:pos x="866" y="5"/>
                </a:cxn>
                <a:cxn ang="0">
                  <a:pos x="732" y="19"/>
                </a:cxn>
                <a:cxn ang="0">
                  <a:pos x="601" y="39"/>
                </a:cxn>
                <a:cxn ang="0">
                  <a:pos x="472" y="74"/>
                </a:cxn>
                <a:cxn ang="0">
                  <a:pos x="349" y="109"/>
                </a:cxn>
                <a:cxn ang="0">
                  <a:pos x="226" y="158"/>
                </a:cxn>
                <a:cxn ang="0">
                  <a:pos x="112" y="211"/>
                </a:cxn>
                <a:cxn ang="0">
                  <a:pos x="0" y="271"/>
                </a:cxn>
              </a:cxnLst>
              <a:rect l="0" t="0" r="r" b="b"/>
              <a:pathLst>
                <a:path w="2008" h="2077">
                  <a:moveTo>
                    <a:pt x="0" y="271"/>
                  </a:moveTo>
                  <a:lnTo>
                    <a:pt x="109" y="339"/>
                  </a:lnTo>
                  <a:lnTo>
                    <a:pt x="210" y="413"/>
                  </a:lnTo>
                  <a:lnTo>
                    <a:pt x="314" y="497"/>
                  </a:lnTo>
                  <a:lnTo>
                    <a:pt x="409" y="585"/>
                  </a:lnTo>
                  <a:lnTo>
                    <a:pt x="497" y="680"/>
                  </a:lnTo>
                  <a:lnTo>
                    <a:pt x="581" y="778"/>
                  </a:lnTo>
                  <a:lnTo>
                    <a:pt x="655" y="880"/>
                  </a:lnTo>
                  <a:lnTo>
                    <a:pt x="724" y="989"/>
                  </a:lnTo>
                  <a:lnTo>
                    <a:pt x="787" y="1107"/>
                  </a:lnTo>
                  <a:lnTo>
                    <a:pt x="841" y="1226"/>
                  </a:lnTo>
                  <a:lnTo>
                    <a:pt x="890" y="1349"/>
                  </a:lnTo>
                  <a:lnTo>
                    <a:pt x="931" y="1472"/>
                  </a:lnTo>
                  <a:lnTo>
                    <a:pt x="959" y="1604"/>
                  </a:lnTo>
                  <a:lnTo>
                    <a:pt x="984" y="1738"/>
                  </a:lnTo>
                  <a:lnTo>
                    <a:pt x="999" y="1871"/>
                  </a:lnTo>
                  <a:lnTo>
                    <a:pt x="1005" y="2008"/>
                  </a:lnTo>
                  <a:lnTo>
                    <a:pt x="1005" y="2077"/>
                  </a:lnTo>
                  <a:lnTo>
                    <a:pt x="1112" y="2008"/>
                  </a:lnTo>
                  <a:lnTo>
                    <a:pt x="1216" y="1934"/>
                  </a:lnTo>
                  <a:lnTo>
                    <a:pt x="1319" y="1850"/>
                  </a:lnTo>
                  <a:lnTo>
                    <a:pt x="1412" y="1762"/>
                  </a:lnTo>
                  <a:lnTo>
                    <a:pt x="1502" y="1669"/>
                  </a:lnTo>
                  <a:lnTo>
                    <a:pt x="1585" y="1571"/>
                  </a:lnTo>
                  <a:lnTo>
                    <a:pt x="1658" y="1467"/>
                  </a:lnTo>
                  <a:lnTo>
                    <a:pt x="1732" y="1353"/>
                  </a:lnTo>
                  <a:lnTo>
                    <a:pt x="1792" y="1240"/>
                  </a:lnTo>
                  <a:lnTo>
                    <a:pt x="1846" y="1123"/>
                  </a:lnTo>
                  <a:lnTo>
                    <a:pt x="1896" y="1000"/>
                  </a:lnTo>
                  <a:lnTo>
                    <a:pt x="1934" y="872"/>
                  </a:lnTo>
                  <a:lnTo>
                    <a:pt x="1964" y="743"/>
                  </a:lnTo>
                  <a:lnTo>
                    <a:pt x="1989" y="610"/>
                  </a:lnTo>
                  <a:lnTo>
                    <a:pt x="2003" y="473"/>
                  </a:lnTo>
                  <a:lnTo>
                    <a:pt x="2008" y="334"/>
                  </a:lnTo>
                  <a:lnTo>
                    <a:pt x="2008" y="271"/>
                  </a:lnTo>
                  <a:lnTo>
                    <a:pt x="1896" y="207"/>
                  </a:lnTo>
                  <a:lnTo>
                    <a:pt x="1778" y="158"/>
                  </a:lnTo>
                  <a:lnTo>
                    <a:pt x="1655" y="109"/>
                  </a:lnTo>
                  <a:lnTo>
                    <a:pt x="1530" y="69"/>
                  </a:lnTo>
                  <a:lnTo>
                    <a:pt x="1404" y="39"/>
                  </a:lnTo>
                  <a:lnTo>
                    <a:pt x="1275" y="19"/>
                  </a:lnTo>
                  <a:lnTo>
                    <a:pt x="1136" y="5"/>
                  </a:lnTo>
                  <a:lnTo>
                    <a:pt x="1005" y="0"/>
                  </a:lnTo>
                  <a:lnTo>
                    <a:pt x="866" y="5"/>
                  </a:lnTo>
                  <a:lnTo>
                    <a:pt x="732" y="19"/>
                  </a:lnTo>
                  <a:lnTo>
                    <a:pt x="601" y="39"/>
                  </a:lnTo>
                  <a:lnTo>
                    <a:pt x="472" y="74"/>
                  </a:lnTo>
                  <a:lnTo>
                    <a:pt x="349" y="109"/>
                  </a:lnTo>
                  <a:lnTo>
                    <a:pt x="226" y="158"/>
                  </a:lnTo>
                  <a:lnTo>
                    <a:pt x="112" y="211"/>
                  </a:lnTo>
                  <a:lnTo>
                    <a:pt x="0" y="271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Freeform 10"/>
            <p:cNvSpPr>
              <a:spLocks/>
            </p:cNvSpPr>
            <p:nvPr/>
          </p:nvSpPr>
          <p:spPr bwMode="gray">
            <a:xfrm>
              <a:off x="1682062" y="4519972"/>
              <a:ext cx="1346401" cy="1135060"/>
            </a:xfrm>
            <a:custGeom>
              <a:avLst/>
              <a:gdLst/>
              <a:ahLst/>
              <a:cxnLst>
                <a:cxn ang="0">
                  <a:pos x="2010" y="0"/>
                </a:cxn>
                <a:cxn ang="0">
                  <a:pos x="1895" y="60"/>
                </a:cxn>
                <a:cxn ang="0">
                  <a:pos x="1778" y="114"/>
                </a:cxn>
                <a:cxn ang="0">
                  <a:pos x="1655" y="158"/>
                </a:cxn>
                <a:cxn ang="0">
                  <a:pos x="1532" y="197"/>
                </a:cxn>
                <a:cxn ang="0">
                  <a:pos x="1403" y="226"/>
                </a:cxn>
                <a:cxn ang="0">
                  <a:pos x="1270" y="251"/>
                </a:cxn>
                <a:cxn ang="0">
                  <a:pos x="1138" y="267"/>
                </a:cxn>
                <a:cxn ang="0">
                  <a:pos x="1005" y="267"/>
                </a:cxn>
                <a:cxn ang="0">
                  <a:pos x="866" y="267"/>
                </a:cxn>
                <a:cxn ang="0">
                  <a:pos x="734" y="251"/>
                </a:cxn>
                <a:cxn ang="0">
                  <a:pos x="601" y="226"/>
                </a:cxn>
                <a:cxn ang="0">
                  <a:pos x="472" y="197"/>
                </a:cxn>
                <a:cxn ang="0">
                  <a:pos x="349" y="158"/>
                </a:cxn>
                <a:cxn ang="0">
                  <a:pos x="232" y="114"/>
                </a:cxn>
                <a:cxn ang="0">
                  <a:pos x="114" y="60"/>
                </a:cxn>
                <a:cxn ang="0">
                  <a:pos x="0" y="0"/>
                </a:cxn>
                <a:cxn ang="0">
                  <a:pos x="10" y="133"/>
                </a:cxn>
                <a:cxn ang="0">
                  <a:pos x="24" y="267"/>
                </a:cxn>
                <a:cxn ang="0">
                  <a:pos x="49" y="395"/>
                </a:cxn>
                <a:cxn ang="0">
                  <a:pos x="84" y="518"/>
                </a:cxn>
                <a:cxn ang="0">
                  <a:pos x="123" y="636"/>
                </a:cxn>
                <a:cxn ang="0">
                  <a:pos x="172" y="754"/>
                </a:cxn>
                <a:cxn ang="0">
                  <a:pos x="232" y="871"/>
                </a:cxn>
                <a:cxn ang="0">
                  <a:pos x="291" y="980"/>
                </a:cxn>
                <a:cxn ang="0">
                  <a:pos x="360" y="1084"/>
                </a:cxn>
                <a:cxn ang="0">
                  <a:pos x="434" y="1187"/>
                </a:cxn>
                <a:cxn ang="0">
                  <a:pos x="516" y="1281"/>
                </a:cxn>
                <a:cxn ang="0">
                  <a:pos x="606" y="1368"/>
                </a:cxn>
                <a:cxn ang="0">
                  <a:pos x="694" y="1458"/>
                </a:cxn>
                <a:cxn ang="0">
                  <a:pos x="792" y="1537"/>
                </a:cxn>
                <a:cxn ang="0">
                  <a:pos x="896" y="1611"/>
                </a:cxn>
                <a:cxn ang="0">
                  <a:pos x="1005" y="1674"/>
                </a:cxn>
                <a:cxn ang="0">
                  <a:pos x="1108" y="1611"/>
                </a:cxn>
                <a:cxn ang="0">
                  <a:pos x="1212" y="1537"/>
                </a:cxn>
                <a:cxn ang="0">
                  <a:pos x="1310" y="1458"/>
                </a:cxn>
                <a:cxn ang="0">
                  <a:pos x="1403" y="1368"/>
                </a:cxn>
                <a:cxn ang="0">
                  <a:pos x="1488" y="1281"/>
                </a:cxn>
                <a:cxn ang="0">
                  <a:pos x="1570" y="1187"/>
                </a:cxn>
                <a:cxn ang="0">
                  <a:pos x="1644" y="1084"/>
                </a:cxn>
                <a:cxn ang="0">
                  <a:pos x="1713" y="980"/>
                </a:cxn>
                <a:cxn ang="0">
                  <a:pos x="1778" y="871"/>
                </a:cxn>
                <a:cxn ang="0">
                  <a:pos x="1832" y="754"/>
                </a:cxn>
                <a:cxn ang="0">
                  <a:pos x="1881" y="636"/>
                </a:cxn>
                <a:cxn ang="0">
                  <a:pos x="1920" y="518"/>
                </a:cxn>
                <a:cxn ang="0">
                  <a:pos x="1955" y="395"/>
                </a:cxn>
                <a:cxn ang="0">
                  <a:pos x="1980" y="267"/>
                </a:cxn>
                <a:cxn ang="0">
                  <a:pos x="1999" y="133"/>
                </a:cxn>
                <a:cxn ang="0">
                  <a:pos x="2010" y="0"/>
                </a:cxn>
              </a:cxnLst>
              <a:rect l="0" t="0" r="r" b="b"/>
              <a:pathLst>
                <a:path w="2010" h="1674">
                  <a:moveTo>
                    <a:pt x="2010" y="0"/>
                  </a:moveTo>
                  <a:lnTo>
                    <a:pt x="1895" y="60"/>
                  </a:lnTo>
                  <a:lnTo>
                    <a:pt x="1778" y="114"/>
                  </a:lnTo>
                  <a:lnTo>
                    <a:pt x="1655" y="158"/>
                  </a:lnTo>
                  <a:lnTo>
                    <a:pt x="1532" y="197"/>
                  </a:lnTo>
                  <a:lnTo>
                    <a:pt x="1403" y="226"/>
                  </a:lnTo>
                  <a:lnTo>
                    <a:pt x="1270" y="251"/>
                  </a:lnTo>
                  <a:lnTo>
                    <a:pt x="1138" y="267"/>
                  </a:lnTo>
                  <a:lnTo>
                    <a:pt x="1005" y="267"/>
                  </a:lnTo>
                  <a:lnTo>
                    <a:pt x="866" y="267"/>
                  </a:lnTo>
                  <a:lnTo>
                    <a:pt x="734" y="251"/>
                  </a:lnTo>
                  <a:lnTo>
                    <a:pt x="601" y="226"/>
                  </a:lnTo>
                  <a:lnTo>
                    <a:pt x="472" y="197"/>
                  </a:lnTo>
                  <a:lnTo>
                    <a:pt x="349" y="158"/>
                  </a:lnTo>
                  <a:lnTo>
                    <a:pt x="232" y="114"/>
                  </a:lnTo>
                  <a:lnTo>
                    <a:pt x="114" y="60"/>
                  </a:lnTo>
                  <a:lnTo>
                    <a:pt x="0" y="0"/>
                  </a:lnTo>
                  <a:lnTo>
                    <a:pt x="10" y="133"/>
                  </a:lnTo>
                  <a:lnTo>
                    <a:pt x="24" y="267"/>
                  </a:lnTo>
                  <a:lnTo>
                    <a:pt x="49" y="395"/>
                  </a:lnTo>
                  <a:lnTo>
                    <a:pt x="84" y="518"/>
                  </a:lnTo>
                  <a:lnTo>
                    <a:pt x="123" y="636"/>
                  </a:lnTo>
                  <a:lnTo>
                    <a:pt x="172" y="754"/>
                  </a:lnTo>
                  <a:lnTo>
                    <a:pt x="232" y="871"/>
                  </a:lnTo>
                  <a:lnTo>
                    <a:pt x="291" y="980"/>
                  </a:lnTo>
                  <a:lnTo>
                    <a:pt x="360" y="1084"/>
                  </a:lnTo>
                  <a:lnTo>
                    <a:pt x="434" y="1187"/>
                  </a:lnTo>
                  <a:lnTo>
                    <a:pt x="516" y="1281"/>
                  </a:lnTo>
                  <a:lnTo>
                    <a:pt x="606" y="1368"/>
                  </a:lnTo>
                  <a:lnTo>
                    <a:pt x="694" y="1458"/>
                  </a:lnTo>
                  <a:lnTo>
                    <a:pt x="792" y="1537"/>
                  </a:lnTo>
                  <a:lnTo>
                    <a:pt x="896" y="1611"/>
                  </a:lnTo>
                  <a:lnTo>
                    <a:pt x="1005" y="1674"/>
                  </a:lnTo>
                  <a:lnTo>
                    <a:pt x="1108" y="1611"/>
                  </a:lnTo>
                  <a:lnTo>
                    <a:pt x="1212" y="1537"/>
                  </a:lnTo>
                  <a:lnTo>
                    <a:pt x="1310" y="1458"/>
                  </a:lnTo>
                  <a:lnTo>
                    <a:pt x="1403" y="1368"/>
                  </a:lnTo>
                  <a:lnTo>
                    <a:pt x="1488" y="1281"/>
                  </a:lnTo>
                  <a:lnTo>
                    <a:pt x="1570" y="1187"/>
                  </a:lnTo>
                  <a:lnTo>
                    <a:pt x="1644" y="1084"/>
                  </a:lnTo>
                  <a:lnTo>
                    <a:pt x="1713" y="980"/>
                  </a:lnTo>
                  <a:lnTo>
                    <a:pt x="1778" y="871"/>
                  </a:lnTo>
                  <a:lnTo>
                    <a:pt x="1832" y="754"/>
                  </a:lnTo>
                  <a:lnTo>
                    <a:pt x="1881" y="636"/>
                  </a:lnTo>
                  <a:lnTo>
                    <a:pt x="1920" y="518"/>
                  </a:lnTo>
                  <a:lnTo>
                    <a:pt x="1955" y="395"/>
                  </a:lnTo>
                  <a:lnTo>
                    <a:pt x="1980" y="267"/>
                  </a:lnTo>
                  <a:lnTo>
                    <a:pt x="1999" y="133"/>
                  </a:lnTo>
                  <a:lnTo>
                    <a:pt x="201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Freeform 11"/>
            <p:cNvSpPr>
              <a:spLocks/>
            </p:cNvSpPr>
            <p:nvPr/>
          </p:nvSpPr>
          <p:spPr bwMode="gray">
            <a:xfrm>
              <a:off x="1682062" y="3296795"/>
              <a:ext cx="1346401" cy="1403889"/>
            </a:xfrm>
            <a:custGeom>
              <a:avLst/>
              <a:gdLst/>
              <a:ahLst/>
              <a:cxnLst>
                <a:cxn ang="0">
                  <a:pos x="1005" y="0"/>
                </a:cxn>
                <a:cxn ang="0">
                  <a:pos x="890" y="68"/>
                </a:cxn>
                <a:cxn ang="0">
                  <a:pos x="789" y="142"/>
                </a:cxn>
                <a:cxn ang="0">
                  <a:pos x="690" y="226"/>
                </a:cxn>
                <a:cxn ang="0">
                  <a:pos x="590" y="314"/>
                </a:cxn>
                <a:cxn ang="0">
                  <a:pos x="502" y="409"/>
                </a:cxn>
                <a:cxn ang="0">
                  <a:pos x="423" y="507"/>
                </a:cxn>
                <a:cxn ang="0">
                  <a:pos x="344" y="609"/>
                </a:cxn>
                <a:cxn ang="0">
                  <a:pos x="275" y="718"/>
                </a:cxn>
                <a:cxn ang="0">
                  <a:pos x="212" y="836"/>
                </a:cxn>
                <a:cxn ang="0">
                  <a:pos x="158" y="955"/>
                </a:cxn>
                <a:cxn ang="0">
                  <a:pos x="109" y="1078"/>
                </a:cxn>
                <a:cxn ang="0">
                  <a:pos x="68" y="1201"/>
                </a:cxn>
                <a:cxn ang="0">
                  <a:pos x="40" y="1333"/>
                </a:cxn>
                <a:cxn ang="0">
                  <a:pos x="15" y="1467"/>
                </a:cxn>
                <a:cxn ang="0">
                  <a:pos x="5" y="1600"/>
                </a:cxn>
                <a:cxn ang="0">
                  <a:pos x="0" y="1737"/>
                </a:cxn>
                <a:cxn ang="0">
                  <a:pos x="0" y="1806"/>
                </a:cxn>
                <a:cxn ang="0">
                  <a:pos x="114" y="1866"/>
                </a:cxn>
                <a:cxn ang="0">
                  <a:pos x="232" y="1920"/>
                </a:cxn>
                <a:cxn ang="0">
                  <a:pos x="349" y="1964"/>
                </a:cxn>
                <a:cxn ang="0">
                  <a:pos x="472" y="2003"/>
                </a:cxn>
                <a:cxn ang="0">
                  <a:pos x="601" y="2032"/>
                </a:cxn>
                <a:cxn ang="0">
                  <a:pos x="734" y="2057"/>
                </a:cxn>
                <a:cxn ang="0">
                  <a:pos x="866" y="2073"/>
                </a:cxn>
                <a:cxn ang="0">
                  <a:pos x="1005" y="2073"/>
                </a:cxn>
                <a:cxn ang="0">
                  <a:pos x="1138" y="2073"/>
                </a:cxn>
                <a:cxn ang="0">
                  <a:pos x="1270" y="2057"/>
                </a:cxn>
                <a:cxn ang="0">
                  <a:pos x="1403" y="2032"/>
                </a:cxn>
                <a:cxn ang="0">
                  <a:pos x="1532" y="2003"/>
                </a:cxn>
                <a:cxn ang="0">
                  <a:pos x="1655" y="1964"/>
                </a:cxn>
                <a:cxn ang="0">
                  <a:pos x="1778" y="1920"/>
                </a:cxn>
                <a:cxn ang="0">
                  <a:pos x="1895" y="1866"/>
                </a:cxn>
                <a:cxn ang="0">
                  <a:pos x="2010" y="1806"/>
                </a:cxn>
                <a:cxn ang="0">
                  <a:pos x="2010" y="1737"/>
                </a:cxn>
                <a:cxn ang="0">
                  <a:pos x="2004" y="1600"/>
                </a:cxn>
                <a:cxn ang="0">
                  <a:pos x="1989" y="1467"/>
                </a:cxn>
                <a:cxn ang="0">
                  <a:pos x="1964" y="1333"/>
                </a:cxn>
                <a:cxn ang="0">
                  <a:pos x="1936" y="1201"/>
                </a:cxn>
                <a:cxn ang="0">
                  <a:pos x="1895" y="1078"/>
                </a:cxn>
                <a:cxn ang="0">
                  <a:pos x="1846" y="955"/>
                </a:cxn>
                <a:cxn ang="0">
                  <a:pos x="1792" y="836"/>
                </a:cxn>
                <a:cxn ang="0">
                  <a:pos x="1729" y="718"/>
                </a:cxn>
                <a:cxn ang="0">
                  <a:pos x="1660" y="609"/>
                </a:cxn>
                <a:cxn ang="0">
                  <a:pos x="1586" y="507"/>
                </a:cxn>
                <a:cxn ang="0">
                  <a:pos x="1502" y="409"/>
                </a:cxn>
                <a:cxn ang="0">
                  <a:pos x="1414" y="314"/>
                </a:cxn>
                <a:cxn ang="0">
                  <a:pos x="1319" y="226"/>
                </a:cxn>
                <a:cxn ang="0">
                  <a:pos x="1215" y="142"/>
                </a:cxn>
                <a:cxn ang="0">
                  <a:pos x="1114" y="68"/>
                </a:cxn>
                <a:cxn ang="0">
                  <a:pos x="1005" y="0"/>
                </a:cxn>
              </a:cxnLst>
              <a:rect l="0" t="0" r="r" b="b"/>
              <a:pathLst>
                <a:path w="2010" h="2073">
                  <a:moveTo>
                    <a:pt x="1005" y="0"/>
                  </a:moveTo>
                  <a:lnTo>
                    <a:pt x="890" y="68"/>
                  </a:lnTo>
                  <a:lnTo>
                    <a:pt x="789" y="142"/>
                  </a:lnTo>
                  <a:lnTo>
                    <a:pt x="690" y="226"/>
                  </a:lnTo>
                  <a:lnTo>
                    <a:pt x="590" y="314"/>
                  </a:lnTo>
                  <a:lnTo>
                    <a:pt x="502" y="409"/>
                  </a:lnTo>
                  <a:lnTo>
                    <a:pt x="423" y="507"/>
                  </a:lnTo>
                  <a:lnTo>
                    <a:pt x="344" y="609"/>
                  </a:lnTo>
                  <a:lnTo>
                    <a:pt x="275" y="718"/>
                  </a:lnTo>
                  <a:lnTo>
                    <a:pt x="212" y="836"/>
                  </a:lnTo>
                  <a:lnTo>
                    <a:pt x="158" y="955"/>
                  </a:lnTo>
                  <a:lnTo>
                    <a:pt x="109" y="1078"/>
                  </a:lnTo>
                  <a:lnTo>
                    <a:pt x="68" y="1201"/>
                  </a:lnTo>
                  <a:lnTo>
                    <a:pt x="40" y="1333"/>
                  </a:lnTo>
                  <a:lnTo>
                    <a:pt x="15" y="1467"/>
                  </a:lnTo>
                  <a:lnTo>
                    <a:pt x="5" y="1600"/>
                  </a:lnTo>
                  <a:lnTo>
                    <a:pt x="0" y="1737"/>
                  </a:lnTo>
                  <a:lnTo>
                    <a:pt x="0" y="1806"/>
                  </a:lnTo>
                  <a:lnTo>
                    <a:pt x="114" y="1866"/>
                  </a:lnTo>
                  <a:lnTo>
                    <a:pt x="232" y="1920"/>
                  </a:lnTo>
                  <a:lnTo>
                    <a:pt x="349" y="1964"/>
                  </a:lnTo>
                  <a:lnTo>
                    <a:pt x="472" y="2003"/>
                  </a:lnTo>
                  <a:lnTo>
                    <a:pt x="601" y="2032"/>
                  </a:lnTo>
                  <a:lnTo>
                    <a:pt x="734" y="2057"/>
                  </a:lnTo>
                  <a:lnTo>
                    <a:pt x="866" y="2073"/>
                  </a:lnTo>
                  <a:lnTo>
                    <a:pt x="1005" y="2073"/>
                  </a:lnTo>
                  <a:lnTo>
                    <a:pt x="1138" y="2073"/>
                  </a:lnTo>
                  <a:lnTo>
                    <a:pt x="1270" y="2057"/>
                  </a:lnTo>
                  <a:lnTo>
                    <a:pt x="1403" y="2032"/>
                  </a:lnTo>
                  <a:lnTo>
                    <a:pt x="1532" y="2003"/>
                  </a:lnTo>
                  <a:lnTo>
                    <a:pt x="1655" y="1964"/>
                  </a:lnTo>
                  <a:lnTo>
                    <a:pt x="1778" y="1920"/>
                  </a:lnTo>
                  <a:lnTo>
                    <a:pt x="1895" y="1866"/>
                  </a:lnTo>
                  <a:lnTo>
                    <a:pt x="2010" y="1806"/>
                  </a:lnTo>
                  <a:lnTo>
                    <a:pt x="2010" y="1737"/>
                  </a:lnTo>
                  <a:lnTo>
                    <a:pt x="2004" y="1600"/>
                  </a:lnTo>
                  <a:lnTo>
                    <a:pt x="1989" y="1467"/>
                  </a:lnTo>
                  <a:lnTo>
                    <a:pt x="1964" y="1333"/>
                  </a:lnTo>
                  <a:lnTo>
                    <a:pt x="1936" y="1201"/>
                  </a:lnTo>
                  <a:lnTo>
                    <a:pt x="1895" y="1078"/>
                  </a:lnTo>
                  <a:lnTo>
                    <a:pt x="1846" y="955"/>
                  </a:lnTo>
                  <a:lnTo>
                    <a:pt x="1792" y="836"/>
                  </a:lnTo>
                  <a:lnTo>
                    <a:pt x="1729" y="718"/>
                  </a:lnTo>
                  <a:lnTo>
                    <a:pt x="1660" y="609"/>
                  </a:lnTo>
                  <a:lnTo>
                    <a:pt x="1586" y="507"/>
                  </a:lnTo>
                  <a:lnTo>
                    <a:pt x="1502" y="409"/>
                  </a:lnTo>
                  <a:lnTo>
                    <a:pt x="1414" y="314"/>
                  </a:lnTo>
                  <a:lnTo>
                    <a:pt x="1319" y="226"/>
                  </a:lnTo>
                  <a:lnTo>
                    <a:pt x="1215" y="142"/>
                  </a:lnTo>
                  <a:lnTo>
                    <a:pt x="1114" y="68"/>
                  </a:lnTo>
                  <a:lnTo>
                    <a:pt x="1005" y="0"/>
                  </a:lnTo>
                  <a:close/>
                </a:path>
              </a:pathLst>
            </a:custGeom>
            <a:solidFill>
              <a:schemeClr val="tx2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Text Box 12"/>
            <p:cNvSpPr txBox="1">
              <a:spLocks noChangeArrowheads="1"/>
            </p:cNvSpPr>
            <p:nvPr/>
          </p:nvSpPr>
          <p:spPr bwMode="gray">
            <a:xfrm>
              <a:off x="2065229" y="3725296"/>
              <a:ext cx="638529" cy="833373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9186" tIns="99186" rIns="99186" bIns="99186" anchor="ctr" anchorCtr="1"/>
            <a:lstStyle/>
            <a:p>
              <a:pPr algn="ctr" defTabSz="957946" eaLnBrk="0" hangingPunct="0">
                <a:lnSpc>
                  <a:spcPct val="90000"/>
                </a:lnSpc>
                <a:buSzTx/>
              </a:pPr>
              <a:r>
                <a:rPr lang="ru-RU" sz="1800" spc="-30" dirty="0" smtClean="0">
                  <a:solidFill>
                    <a:schemeClr val="bg1"/>
                  </a:solidFill>
                </a:rPr>
                <a:t>Решение </a:t>
              </a:r>
              <a:br>
                <a:rPr lang="ru-RU" sz="1800" spc="-30" dirty="0" smtClean="0">
                  <a:solidFill>
                    <a:schemeClr val="bg1"/>
                  </a:solidFill>
                </a:rPr>
              </a:br>
              <a:r>
                <a:rPr lang="ru-RU" sz="1800" spc="-30" dirty="0" smtClean="0">
                  <a:solidFill>
                    <a:schemeClr val="bg1"/>
                  </a:solidFill>
                </a:rPr>
                <a:t>по </a:t>
              </a:r>
            </a:p>
            <a:p>
              <a:pPr algn="ctr" defTabSz="957946" eaLnBrk="0" hangingPunct="0">
                <a:lnSpc>
                  <a:spcPct val="90000"/>
                </a:lnSpc>
                <a:buSzTx/>
              </a:pPr>
              <a:r>
                <a:rPr lang="ru-RU" sz="1800" spc="-30" dirty="0" smtClean="0">
                  <a:solidFill>
                    <a:schemeClr val="bg1"/>
                  </a:solidFill>
                </a:rPr>
                <a:t>ведению</a:t>
              </a:r>
              <a:r>
                <a:rPr lang="ru-RU" sz="1800" spc="-30" dirty="0" smtClean="0">
                  <a:solidFill>
                    <a:srgbClr val="FF0000"/>
                  </a:solidFill>
                </a:rPr>
                <a:t> </a:t>
              </a:r>
            </a:p>
            <a:p>
              <a:pPr algn="ctr" defTabSz="957946" eaLnBrk="0" hangingPunct="0">
                <a:lnSpc>
                  <a:spcPct val="90000"/>
                </a:lnSpc>
                <a:buSzTx/>
              </a:pPr>
              <a:r>
                <a:rPr lang="ru-RU" sz="1800" spc="-30" dirty="0" smtClean="0">
                  <a:solidFill>
                    <a:schemeClr val="bg1"/>
                  </a:solidFill>
                </a:rPr>
                <a:t>данных</a:t>
              </a:r>
              <a:endParaRPr lang="en-GB" sz="1800" spc="-30" dirty="0">
                <a:solidFill>
                  <a:schemeClr val="bg1"/>
                </a:solidFill>
              </a:endParaRPr>
            </a:p>
          </p:txBody>
        </p:sp>
        <p:sp>
          <p:nvSpPr>
            <p:cNvPr id="50" name="Text Box 13"/>
            <p:cNvSpPr txBox="1">
              <a:spLocks noChangeArrowheads="1"/>
            </p:cNvSpPr>
            <p:nvPr/>
          </p:nvSpPr>
          <p:spPr bwMode="gray">
            <a:xfrm>
              <a:off x="3297165" y="4540881"/>
              <a:ext cx="638529" cy="831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9186" tIns="99186" rIns="99186" bIns="99186" anchor="ctr" anchorCtr="1"/>
            <a:lstStyle/>
            <a:p>
              <a:pPr defTabSz="957946" eaLnBrk="0" hangingPunct="0">
                <a:buSzTx/>
              </a:pPr>
              <a:r>
                <a:rPr lang="ru-RU" sz="1800" dirty="0" smtClean="0">
                  <a:solidFill>
                    <a:schemeClr val="bg1"/>
                  </a:solidFill>
                </a:rPr>
                <a:t>Финансы</a:t>
              </a:r>
              <a:endParaRPr lang="en-GB" sz="1800" dirty="0">
                <a:solidFill>
                  <a:schemeClr val="bg1"/>
                </a:solidFill>
              </a:endParaRPr>
            </a:p>
          </p:txBody>
        </p:sp>
        <p:sp>
          <p:nvSpPr>
            <p:cNvPr id="51" name="Text Box 14"/>
            <p:cNvSpPr txBox="1">
              <a:spLocks noChangeArrowheads="1"/>
            </p:cNvSpPr>
            <p:nvPr/>
          </p:nvSpPr>
          <p:spPr bwMode="gray">
            <a:xfrm>
              <a:off x="721379" y="4534907"/>
              <a:ext cx="638529" cy="831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9186" tIns="99186" rIns="99186" bIns="99186" anchor="ctr" anchorCtr="1"/>
            <a:lstStyle/>
            <a:p>
              <a:pPr defTabSz="957946" eaLnBrk="0" hangingPunct="0">
                <a:buSzTx/>
              </a:pPr>
              <a:r>
                <a:rPr lang="ru-RU" sz="1800" dirty="0" smtClean="0">
                  <a:solidFill>
                    <a:schemeClr val="bg1"/>
                  </a:solidFill>
                </a:rPr>
                <a:t>ИТ</a:t>
              </a:r>
            </a:p>
          </p:txBody>
        </p:sp>
        <p:sp>
          <p:nvSpPr>
            <p:cNvPr id="55" name="Text Box 18"/>
            <p:cNvSpPr txBox="1">
              <a:spLocks noChangeArrowheads="1"/>
            </p:cNvSpPr>
            <p:nvPr/>
          </p:nvSpPr>
          <p:spPr bwMode="gray">
            <a:xfrm>
              <a:off x="2043221" y="2199073"/>
              <a:ext cx="638529" cy="831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9186" tIns="99186" rIns="99186" bIns="99186" anchor="ctr" anchorCtr="1"/>
            <a:lstStyle/>
            <a:p>
              <a:pPr algn="ctr" defTabSz="957946" eaLnBrk="0" hangingPunct="0">
                <a:buSzTx/>
              </a:pPr>
              <a:r>
                <a:rPr lang="ru-RU" sz="1800" dirty="0" smtClean="0">
                  <a:solidFill>
                    <a:schemeClr val="bg1"/>
                  </a:solidFill>
                </a:rPr>
                <a:t>Ключевые </a:t>
              </a:r>
            </a:p>
            <a:p>
              <a:pPr algn="ctr" defTabSz="957946" eaLnBrk="0" hangingPunct="0">
                <a:buSzTx/>
              </a:pPr>
              <a:r>
                <a:rPr lang="ru-RU" sz="1800" dirty="0" err="1" smtClean="0">
                  <a:solidFill>
                    <a:schemeClr val="bg1"/>
                  </a:solidFill>
                </a:rPr>
                <a:t>бизнес-пользователи</a:t>
              </a:r>
              <a:endParaRPr lang="en-GB" sz="18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266" name="Rectangle 2"/>
          <p:cNvSpPr>
            <a:spLocks noChangeArrowheads="1"/>
          </p:cNvSpPr>
          <p:nvPr/>
        </p:nvSpPr>
        <p:spPr bwMode="auto">
          <a:xfrm rot="5400000">
            <a:off x="1756569" y="-1389856"/>
            <a:ext cx="7197725" cy="10329863"/>
          </a:xfrm>
          <a:prstGeom prst="rect">
            <a:avLst/>
          </a:prstGeom>
          <a:solidFill>
            <a:schemeClr val="dk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72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4838" y="1144588"/>
            <a:ext cx="1360487" cy="17875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lIns="0" tIns="0" rIns="0" bIns="45293"/>
          <a:lstStyle/>
          <a:p>
            <a:pPr defTabSz="889000"/>
            <a:r>
              <a:rPr lang="ru-RU" sz="12000" b="0" dirty="0" smtClean="0">
                <a:solidFill>
                  <a:schemeClr val="lt1"/>
                </a:solidFill>
              </a:rPr>
              <a:t>3</a:t>
            </a:r>
            <a:endParaRPr lang="en-GB" sz="12000" b="0" dirty="0">
              <a:solidFill>
                <a:schemeClr val="lt1"/>
              </a:solidFill>
            </a:endParaRPr>
          </a:p>
        </p:txBody>
      </p:sp>
      <p:sp>
        <p:nvSpPr>
          <p:cNvPr id="1547269" name="Line 5"/>
          <p:cNvSpPr>
            <a:spLocks noChangeShapeType="1"/>
          </p:cNvSpPr>
          <p:nvPr/>
        </p:nvSpPr>
        <p:spPr bwMode="auto">
          <a:xfrm>
            <a:off x="0" y="2805113"/>
            <a:ext cx="10693400" cy="0"/>
          </a:xfrm>
          <a:prstGeom prst="line">
            <a:avLst/>
          </a:prstGeom>
          <a:noFill/>
          <a:ln w="28575">
            <a:solidFill>
              <a:schemeClr val="lt1"/>
            </a:solidFill>
            <a:round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endParaRPr lang="ru-RU"/>
          </a:p>
        </p:txBody>
      </p:sp>
      <p:sp>
        <p:nvSpPr>
          <p:cNvPr id="1547270" name="Text Box 6"/>
          <p:cNvSpPr txBox="1">
            <a:spLocks noChangeArrowheads="1"/>
          </p:cNvSpPr>
          <p:nvPr/>
        </p:nvSpPr>
        <p:spPr bwMode="auto">
          <a:xfrm>
            <a:off x="1863725" y="1452563"/>
            <a:ext cx="8366125" cy="12324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732" tIns="46368" rIns="92732" bIns="46368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700" b="0" dirty="0" smtClean="0">
                <a:solidFill>
                  <a:schemeClr val="lt1"/>
                </a:solidFill>
              </a:rPr>
              <a:t>Подходы к подготовке эффективной отчетности</a:t>
            </a:r>
            <a:endParaRPr lang="en-GB" sz="3700" b="0" dirty="0">
              <a:solidFill>
                <a:schemeClr val="lt1"/>
              </a:solidFill>
            </a:endParaRPr>
          </a:p>
        </p:txBody>
      </p:sp>
      <p:sp>
        <p:nvSpPr>
          <p:cNvPr id="1547272" name="Text Box 8"/>
          <p:cNvSpPr txBox="1">
            <a:spLocks noChangeArrowheads="1"/>
          </p:cNvSpPr>
          <p:nvPr/>
        </p:nvSpPr>
        <p:spPr bwMode="auto">
          <a:xfrm>
            <a:off x="1884363" y="3090863"/>
            <a:ext cx="7780337" cy="19932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1176" tIns="40584" rIns="81176" bIns="40584">
            <a:spAutoFit/>
          </a:bodyPr>
          <a:lstStyle/>
          <a:p>
            <a:pPr marL="455613" indent="-455613" defTabSz="801688">
              <a:spcBef>
                <a:spcPct val="30000"/>
              </a:spcBef>
              <a:buFontTx/>
              <a:buAutoNum type="arabicPeriod"/>
              <a:tabLst>
                <a:tab pos="455613" algn="l"/>
                <a:tab pos="6715125" algn="r"/>
              </a:tabLst>
            </a:pPr>
            <a:r>
              <a:rPr lang="ru-RU" sz="1800" b="0" dirty="0" smtClean="0">
                <a:solidFill>
                  <a:schemeClr val="lt1"/>
                </a:solidFill>
              </a:rPr>
              <a:t>Бизнес -данные, с которыми работает компания</a:t>
            </a:r>
          </a:p>
          <a:p>
            <a:pPr marL="455613" indent="-455613" defTabSz="801688">
              <a:spcBef>
                <a:spcPct val="30000"/>
              </a:spcBef>
              <a:buFontTx/>
              <a:buAutoNum type="arabicPeriod"/>
              <a:tabLst>
                <a:tab pos="455613" algn="l"/>
                <a:tab pos="6715125" algn="r"/>
              </a:tabLst>
            </a:pPr>
            <a:r>
              <a:rPr lang="ru-RU" sz="1800" b="0" dirty="0" smtClean="0">
                <a:solidFill>
                  <a:schemeClr val="lt1"/>
                </a:solidFill>
              </a:rPr>
              <a:t>Принятие решения о необходимости </a:t>
            </a:r>
            <a:r>
              <a:rPr lang="ru-RU" sz="1800" b="0" dirty="0" smtClean="0">
                <a:solidFill>
                  <a:schemeClr val="bg1"/>
                </a:solidFill>
              </a:rPr>
              <a:t>ведения</a:t>
            </a:r>
            <a:r>
              <a:rPr lang="ru-RU" sz="1800" b="0" dirty="0" smtClean="0">
                <a:solidFill>
                  <a:schemeClr val="lt1"/>
                </a:solidFill>
              </a:rPr>
              <a:t> определенных данных</a:t>
            </a:r>
            <a:endParaRPr lang="en-US" sz="1800" b="0" dirty="0" smtClean="0">
              <a:solidFill>
                <a:schemeClr val="lt1"/>
              </a:solidFill>
            </a:endParaRPr>
          </a:p>
          <a:p>
            <a:pPr marL="455613" indent="-455613" defTabSz="801688">
              <a:spcBef>
                <a:spcPct val="30000"/>
              </a:spcBef>
              <a:buFontTx/>
              <a:buAutoNum type="arabicPeriod"/>
              <a:tabLst>
                <a:tab pos="455613" algn="l"/>
                <a:tab pos="6715125" algn="r"/>
              </a:tabLst>
            </a:pPr>
            <a:r>
              <a:rPr lang="ru-RU" sz="1800" b="0" dirty="0" smtClean="0">
                <a:solidFill>
                  <a:schemeClr val="lt1"/>
                </a:solidFill>
              </a:rPr>
              <a:t>Подходы к подготовке эффективной отчетности</a:t>
            </a:r>
            <a:r>
              <a:rPr lang="ru-RU" sz="1800" b="0" dirty="0" smtClean="0">
                <a:solidFill>
                  <a:schemeClr val="bg1"/>
                </a:solidFill>
              </a:rPr>
              <a:t>		</a:t>
            </a:r>
          </a:p>
          <a:p>
            <a:pPr marL="455613" indent="-455613" defTabSz="801688">
              <a:spcBef>
                <a:spcPct val="30000"/>
              </a:spcBef>
              <a:buFontTx/>
              <a:buAutoNum type="arabicPeriod"/>
              <a:tabLst>
                <a:tab pos="455613" algn="l"/>
                <a:tab pos="6715125" algn="r"/>
              </a:tabLst>
            </a:pPr>
            <a:r>
              <a:rPr lang="ru-RU" sz="1800" b="0" dirty="0" smtClean="0">
                <a:solidFill>
                  <a:schemeClr val="lt1"/>
                </a:solidFill>
              </a:rPr>
              <a:t>Принятие решений на основе больших массивов данных – это искусство?</a:t>
            </a:r>
            <a:r>
              <a:rPr lang="ru-RU" sz="1800" b="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547273" name="Rectangle 9"/>
          <p:cNvSpPr>
            <a:spLocks noChangeArrowheads="1"/>
          </p:cNvSpPr>
          <p:nvPr/>
        </p:nvSpPr>
        <p:spPr bwMode="auto">
          <a:xfrm>
            <a:off x="1813243" y="4084320"/>
            <a:ext cx="7620000" cy="335280"/>
          </a:xfrm>
          <a:prstGeom prst="rect">
            <a:avLst/>
          </a:prstGeom>
          <a:noFill/>
          <a:ln w="9525" algn="ctr">
            <a:solidFill>
              <a:schemeClr val="lt1"/>
            </a:solidFill>
            <a:miter lim="800000"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endParaRPr lang="ru-RU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484188"/>
            <a:ext cx="10037763" cy="614362"/>
          </a:xfrm>
        </p:spPr>
        <p:txBody>
          <a:bodyPr/>
          <a:lstStyle/>
          <a:p>
            <a:r>
              <a:rPr lang="ru-RU" dirty="0" smtClean="0"/>
              <a:t>Какую отчетность использует Ваша компания? 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88006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-23813" y="12700"/>
            <a:ext cx="200026" cy="4159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7789" tIns="48052" rIns="97789" bIns="48052">
            <a:spAutoFit/>
          </a:bodyPr>
          <a:lstStyle/>
          <a:p>
            <a:pPr algn="ctr" defTabSz="1042988"/>
            <a:endParaRPr lang="ru-RU" sz="2100" b="0" i="1"/>
          </a:p>
        </p:txBody>
      </p:sp>
      <p:sp>
        <p:nvSpPr>
          <p:cNvPr id="15" name="Line 3"/>
          <p:cNvSpPr>
            <a:spLocks noChangeShapeType="1"/>
          </p:cNvSpPr>
          <p:nvPr/>
        </p:nvSpPr>
        <p:spPr bwMode="auto">
          <a:xfrm>
            <a:off x="2683229" y="4717766"/>
            <a:ext cx="64742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104306" tIns="52153" rIns="104306" bIns="52153" anchor="ctr"/>
          <a:lstStyle/>
          <a:p>
            <a:endParaRPr lang="en-GB"/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2683229" y="2156860"/>
            <a:ext cx="64742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104306" tIns="52153" rIns="104306" bIns="52153" anchor="ctr"/>
          <a:lstStyle/>
          <a:p>
            <a:endParaRPr lang="en-GB"/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7372959" y="3454880"/>
            <a:ext cx="64742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104306" tIns="52153" rIns="104306" bIns="52153" anchor="ctr"/>
          <a:lstStyle/>
          <a:p>
            <a:endParaRPr lang="en-GB"/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7391094" y="2156860"/>
            <a:ext cx="64742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104306" tIns="52153" rIns="104306" bIns="52153" anchor="ctr"/>
          <a:lstStyle/>
          <a:p>
            <a:endParaRPr lang="en-GB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7391094" y="4717766"/>
            <a:ext cx="64742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104306" tIns="52153" rIns="104306" bIns="52153" anchor="ctr"/>
          <a:lstStyle/>
          <a:p>
            <a:endParaRPr lang="en-GB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336550" y="1598613"/>
            <a:ext cx="2453866" cy="104427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6170" tIns="48085" rIns="96170" bIns="48085"/>
          <a:lstStyle/>
          <a:p>
            <a:pPr defTabSz="961568">
              <a:lnSpc>
                <a:spcPts val="2395"/>
              </a:lnSpc>
              <a:buSzTx/>
            </a:pPr>
            <a:r>
              <a:rPr lang="ru-RU" altLang="en-GB" sz="1800" dirty="0" smtClean="0">
                <a:solidFill>
                  <a:schemeClr val="bg1"/>
                </a:solidFill>
              </a:rPr>
              <a:t>Отдельные </a:t>
            </a:r>
          </a:p>
          <a:p>
            <a:pPr defTabSz="961568">
              <a:lnSpc>
                <a:spcPts val="2395"/>
              </a:lnSpc>
              <a:buSzTx/>
            </a:pPr>
            <a:r>
              <a:rPr lang="ru-RU" altLang="en-GB" sz="1800" dirty="0" smtClean="0">
                <a:solidFill>
                  <a:schemeClr val="bg1"/>
                </a:solidFill>
              </a:rPr>
              <a:t>процессы</a:t>
            </a:r>
            <a:endParaRPr lang="ru-RU" altLang="en-GB" sz="1800" dirty="0">
              <a:solidFill>
                <a:schemeClr val="bg1"/>
              </a:solidFill>
            </a:endParaRP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336550" y="2894682"/>
            <a:ext cx="2453866" cy="104622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6170" tIns="48085" rIns="96170" bIns="48085"/>
          <a:lstStyle/>
          <a:p>
            <a:pPr defTabSz="961568">
              <a:lnSpc>
                <a:spcPts val="2395"/>
              </a:lnSpc>
              <a:buSzTx/>
            </a:pPr>
            <a:r>
              <a:rPr lang="ru-RU" altLang="en-GB" sz="1800" dirty="0" smtClean="0">
                <a:solidFill>
                  <a:schemeClr val="bg1"/>
                </a:solidFill>
              </a:rPr>
              <a:t>Сквозные</a:t>
            </a:r>
          </a:p>
          <a:p>
            <a:pPr defTabSz="961568">
              <a:lnSpc>
                <a:spcPts val="2395"/>
              </a:lnSpc>
              <a:buSzTx/>
            </a:pPr>
            <a:r>
              <a:rPr lang="ru-RU" altLang="en-GB" sz="1800" dirty="0" smtClean="0">
                <a:solidFill>
                  <a:schemeClr val="bg1"/>
                </a:solidFill>
              </a:rPr>
              <a:t>процессы</a:t>
            </a:r>
            <a:endParaRPr lang="ru-RU" altLang="en-GB" sz="1800" dirty="0">
              <a:solidFill>
                <a:schemeClr val="bg1"/>
              </a:solidFill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336550" y="4192703"/>
            <a:ext cx="2453866" cy="104427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6170" tIns="48085" rIns="96170" bIns="48085"/>
          <a:lstStyle/>
          <a:p>
            <a:pPr defTabSz="961568">
              <a:lnSpc>
                <a:spcPts val="2395"/>
              </a:lnSpc>
              <a:buSzTx/>
            </a:pPr>
            <a:r>
              <a:rPr lang="ru-RU" altLang="en-GB" sz="1800" dirty="0" smtClean="0">
                <a:solidFill>
                  <a:schemeClr val="bg1"/>
                </a:solidFill>
              </a:rPr>
              <a:t>Показатели </a:t>
            </a:r>
          </a:p>
          <a:p>
            <a:pPr defTabSz="961568">
              <a:lnSpc>
                <a:spcPts val="2395"/>
              </a:lnSpc>
              <a:buSzTx/>
            </a:pPr>
            <a:r>
              <a:rPr lang="ru-RU" altLang="en-GB" sz="1800" dirty="0" smtClean="0">
                <a:solidFill>
                  <a:schemeClr val="bg1"/>
                </a:solidFill>
              </a:rPr>
              <a:t>эффективности</a:t>
            </a:r>
            <a:endParaRPr lang="ru-RU" altLang="en-GB" sz="1800" dirty="0">
              <a:solidFill>
                <a:schemeClr val="bg1"/>
              </a:solidFill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7920447" y="1598613"/>
            <a:ext cx="2453866" cy="104427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6170" tIns="48085" rIns="96170" bIns="48085"/>
          <a:lstStyle/>
          <a:p>
            <a:pPr defTabSz="961568">
              <a:lnSpc>
                <a:spcPts val="2395"/>
              </a:lnSpc>
              <a:buSzTx/>
            </a:pPr>
            <a:r>
              <a:rPr lang="en-US" altLang="en-GB" sz="1800" dirty="0" smtClean="0">
                <a:solidFill>
                  <a:schemeClr val="bg1"/>
                </a:solidFill>
              </a:rPr>
              <a:t>Ad-hoc </a:t>
            </a:r>
            <a:endParaRPr lang="ru-RU" altLang="en-GB" sz="1800" dirty="0" smtClean="0">
              <a:solidFill>
                <a:schemeClr val="bg1"/>
              </a:solidFill>
            </a:endParaRPr>
          </a:p>
          <a:p>
            <a:pPr defTabSz="961568">
              <a:lnSpc>
                <a:spcPts val="2395"/>
              </a:lnSpc>
              <a:buSzTx/>
            </a:pPr>
            <a:r>
              <a:rPr lang="ru-RU" altLang="en-GB" sz="1800" dirty="0" smtClean="0">
                <a:solidFill>
                  <a:schemeClr val="bg1"/>
                </a:solidFill>
              </a:rPr>
              <a:t>отчетность</a:t>
            </a:r>
            <a:endParaRPr lang="ru-RU" altLang="en-GB" sz="1800" dirty="0">
              <a:solidFill>
                <a:schemeClr val="bg1"/>
              </a:solidFill>
            </a:endParaRP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7920447" y="2894682"/>
            <a:ext cx="2453866" cy="104622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6170" tIns="48085" rIns="96170" bIns="48085"/>
          <a:lstStyle/>
          <a:p>
            <a:pPr defTabSz="961568">
              <a:lnSpc>
                <a:spcPts val="2395"/>
              </a:lnSpc>
              <a:buSzTx/>
            </a:pPr>
            <a:r>
              <a:rPr lang="ru-RU" altLang="en-GB" sz="1600" dirty="0" smtClean="0">
                <a:solidFill>
                  <a:schemeClr val="bg1"/>
                </a:solidFill>
              </a:rPr>
              <a:t>Отчетность с учетом </a:t>
            </a:r>
          </a:p>
          <a:p>
            <a:pPr defTabSz="961568">
              <a:lnSpc>
                <a:spcPts val="2395"/>
              </a:lnSpc>
              <a:buSzTx/>
            </a:pPr>
            <a:r>
              <a:rPr lang="ru-RU" altLang="en-GB" sz="1600" dirty="0" smtClean="0">
                <a:solidFill>
                  <a:schemeClr val="bg1"/>
                </a:solidFill>
              </a:rPr>
              <a:t>неструктурированной </a:t>
            </a:r>
          </a:p>
          <a:p>
            <a:pPr defTabSz="961568">
              <a:lnSpc>
                <a:spcPts val="2395"/>
              </a:lnSpc>
              <a:buSzTx/>
            </a:pPr>
            <a:r>
              <a:rPr lang="ru-RU" altLang="en-GB" sz="1600" dirty="0" smtClean="0">
                <a:solidFill>
                  <a:schemeClr val="bg1"/>
                </a:solidFill>
              </a:rPr>
              <a:t>внешней информации</a:t>
            </a:r>
            <a:endParaRPr lang="ru-RU" altLang="en-GB" sz="1600" dirty="0">
              <a:solidFill>
                <a:schemeClr val="bg1"/>
              </a:solidFill>
            </a:endParaRP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7920447" y="4192703"/>
            <a:ext cx="2453866" cy="104427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6170" tIns="48085" rIns="96170" bIns="48085"/>
          <a:lstStyle/>
          <a:p>
            <a:pPr defTabSz="961568">
              <a:lnSpc>
                <a:spcPts val="2395"/>
              </a:lnSpc>
              <a:buSzTx/>
            </a:pPr>
            <a:r>
              <a:rPr lang="ru-RU" altLang="en-GB" sz="1800" dirty="0" smtClean="0">
                <a:solidFill>
                  <a:schemeClr val="bg1"/>
                </a:solidFill>
              </a:rPr>
              <a:t>Средства </a:t>
            </a:r>
          </a:p>
          <a:p>
            <a:pPr defTabSz="961568">
              <a:lnSpc>
                <a:spcPts val="2395"/>
              </a:lnSpc>
              <a:buSzTx/>
            </a:pPr>
            <a:r>
              <a:rPr lang="ru-RU" altLang="en-GB" sz="1800" dirty="0" smtClean="0">
                <a:solidFill>
                  <a:schemeClr val="bg1"/>
                </a:solidFill>
              </a:rPr>
              <a:t>визуализации</a:t>
            </a:r>
            <a:endParaRPr lang="ru-RU" altLang="en-GB" sz="1800" dirty="0">
              <a:solidFill>
                <a:schemeClr val="bg1"/>
              </a:solidFill>
            </a:endParaRPr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>
            <a:off x="2665094" y="3454880"/>
            <a:ext cx="64742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104306" tIns="52153" rIns="104306" bIns="52153" anchor="ctr"/>
          <a:lstStyle/>
          <a:p>
            <a:endParaRPr lang="en-GB"/>
          </a:p>
        </p:txBody>
      </p:sp>
      <p:sp>
        <p:nvSpPr>
          <p:cNvPr id="27" name="Rectangle 15"/>
          <p:cNvSpPr>
            <a:spLocks noChangeArrowheads="1"/>
          </p:cNvSpPr>
          <p:nvPr/>
        </p:nvSpPr>
        <p:spPr bwMode="auto">
          <a:xfrm>
            <a:off x="3283836" y="1606422"/>
            <a:ext cx="4125728" cy="3611035"/>
          </a:xfrm>
          <a:prstGeom prst="roundRect">
            <a:avLst>
              <a:gd name="adj" fmla="val 6747"/>
            </a:avLst>
          </a:prstGeom>
          <a:solidFill>
            <a:schemeClr val="accent2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96170" tIns="48085" rIns="96170" bIns="48085" anchor="ctr"/>
          <a:lstStyle/>
          <a:p>
            <a:pPr algn="ctr" defTabSz="961568">
              <a:buSzTx/>
            </a:pPr>
            <a:r>
              <a:rPr lang="ru-RU" altLang="en-GB" dirty="0" smtClean="0">
                <a:solidFill>
                  <a:schemeClr val="bg1"/>
                </a:solidFill>
              </a:rPr>
              <a:t>Эффективная</a:t>
            </a:r>
          </a:p>
          <a:p>
            <a:pPr algn="ctr" defTabSz="961568">
              <a:buSzTx/>
            </a:pPr>
            <a:r>
              <a:rPr lang="ru-RU" altLang="en-GB" dirty="0" smtClean="0">
                <a:solidFill>
                  <a:schemeClr val="bg1"/>
                </a:solidFill>
              </a:rPr>
              <a:t>управленческая </a:t>
            </a:r>
          </a:p>
          <a:p>
            <a:pPr algn="ctr" defTabSz="961568">
              <a:buSzTx/>
            </a:pPr>
            <a:r>
              <a:rPr lang="ru-RU" altLang="en-GB" dirty="0" smtClean="0">
                <a:solidFill>
                  <a:schemeClr val="bg1"/>
                </a:solidFill>
              </a:rPr>
              <a:t>отчетность</a:t>
            </a:r>
            <a:endParaRPr lang="ru-RU" altLang="en-GB" sz="2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ine 11"/>
          <p:cNvSpPr>
            <a:spLocks noChangeShapeType="1"/>
          </p:cNvSpPr>
          <p:nvPr/>
        </p:nvSpPr>
        <p:spPr bwMode="auto">
          <a:xfrm flipV="1">
            <a:off x="2130458" y="2263661"/>
            <a:ext cx="1564849" cy="125376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2573518" y="4077753"/>
            <a:ext cx="1121789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2130458" y="4637987"/>
            <a:ext cx="1564849" cy="125376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5726144" y="2174809"/>
            <a:ext cx="1674813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5726145" y="4076959"/>
            <a:ext cx="1674812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>
            <a:off x="5726144" y="5953059"/>
            <a:ext cx="1674813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484188"/>
            <a:ext cx="10037763" cy="614362"/>
          </a:xfrm>
          <a:effectLst/>
        </p:spPr>
        <p:txBody>
          <a:bodyPr/>
          <a:lstStyle/>
          <a:p>
            <a:r>
              <a:rPr lang="ru-RU" dirty="0" smtClean="0"/>
              <a:t>Элементы эффективной отчетности: последние тенденции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 smtClean="0">
              <a:solidFill>
                <a:schemeClr val="accent2"/>
              </a:solidFill>
            </a:endParaRPr>
          </a:p>
        </p:txBody>
      </p:sp>
      <p:sp>
        <p:nvSpPr>
          <p:cNvPr id="188006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-23813" y="12700"/>
            <a:ext cx="200026" cy="4159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lIns="97789" tIns="48052" rIns="97789" bIns="48052">
            <a:spAutoFit/>
          </a:bodyPr>
          <a:lstStyle/>
          <a:p>
            <a:pPr algn="ctr" defTabSz="1042988">
              <a:buSzPct val="90000"/>
              <a:defRPr/>
            </a:pPr>
            <a:endParaRPr lang="ru-RU" sz="2100" b="0" i="1"/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336550" y="3054895"/>
            <a:ext cx="2350750" cy="2044130"/>
          </a:xfrm>
          <a:prstGeom prst="roundRect">
            <a:avLst>
              <a:gd name="adj" fmla="val 11146"/>
            </a:avLst>
          </a:prstGeom>
          <a:solidFill>
            <a:schemeClr val="accent2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algn="ctr" defTabSz="961568">
              <a:buSzTx/>
            </a:pPr>
            <a:r>
              <a:rPr lang="ru-RU" altLang="en-GB" sz="2000" dirty="0" smtClean="0">
                <a:solidFill>
                  <a:schemeClr val="bg1"/>
                </a:solidFill>
              </a:rPr>
              <a:t>Эффективная управленческая </a:t>
            </a:r>
          </a:p>
          <a:p>
            <a:pPr algn="ctr" defTabSz="961568">
              <a:buSzTx/>
            </a:pPr>
            <a:r>
              <a:rPr lang="ru-RU" altLang="en-GB" sz="2000" dirty="0" smtClean="0">
                <a:solidFill>
                  <a:schemeClr val="bg1"/>
                </a:solidFill>
              </a:rPr>
              <a:t>отчетность</a:t>
            </a:r>
            <a:endParaRPr lang="ru-RU" altLang="en-GB" sz="2000" dirty="0">
              <a:solidFill>
                <a:schemeClr val="bg1"/>
              </a:solidFill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690702" y="1569972"/>
            <a:ext cx="2731432" cy="1404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Роли и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полномочия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690702" y="5179947"/>
            <a:ext cx="2731433" cy="1404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Визуализация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3690702" y="3374959"/>
            <a:ext cx="2731432" cy="1404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Показатели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эффективности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46094" name="Oval 14"/>
          <p:cNvSpPr>
            <a:spLocks noChangeArrowheads="1"/>
          </p:cNvSpPr>
          <p:nvPr/>
        </p:nvSpPr>
        <p:spPr bwMode="auto">
          <a:xfrm>
            <a:off x="7436651" y="1569972"/>
            <a:ext cx="2937662" cy="1404000"/>
          </a:xfrm>
          <a:prstGeom prst="snipRoundRect">
            <a:avLst/>
          </a:prstGeom>
          <a:solidFill>
            <a:schemeClr val="accent4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lIns="0" tIns="0" rIns="0" bIns="0" anchor="ctr"/>
          <a:lstStyle/>
          <a:p>
            <a:pPr algn="ctr"/>
            <a:r>
              <a:rPr lang="ru-RU" sz="1600" dirty="0" smtClean="0">
                <a:solidFill>
                  <a:schemeClr val="accent1"/>
                </a:solidFill>
              </a:rPr>
              <a:t>Использование порталов </a:t>
            </a:r>
          </a:p>
          <a:p>
            <a:pPr algn="ctr"/>
            <a:r>
              <a:rPr lang="ru-RU" sz="1600" dirty="0" smtClean="0">
                <a:solidFill>
                  <a:schemeClr val="accent1"/>
                </a:solidFill>
              </a:rPr>
              <a:t>для доступа к внутренней и </a:t>
            </a:r>
          </a:p>
          <a:p>
            <a:pPr algn="ctr"/>
            <a:r>
              <a:rPr lang="ru-RU" sz="1600" dirty="0" smtClean="0">
                <a:solidFill>
                  <a:schemeClr val="accent1"/>
                </a:solidFill>
              </a:rPr>
              <a:t>внешней информации</a:t>
            </a:r>
          </a:p>
        </p:txBody>
      </p:sp>
      <p:sp>
        <p:nvSpPr>
          <p:cNvPr id="46095" name="Oval 15"/>
          <p:cNvSpPr>
            <a:spLocks noChangeArrowheads="1"/>
          </p:cNvSpPr>
          <p:nvPr/>
        </p:nvSpPr>
        <p:spPr bwMode="auto">
          <a:xfrm>
            <a:off x="7425538" y="3374959"/>
            <a:ext cx="2937661" cy="1404000"/>
          </a:xfrm>
          <a:prstGeom prst="snipRoundRect">
            <a:avLst/>
          </a:prstGeom>
          <a:solidFill>
            <a:schemeClr val="accent4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lIns="0" tIns="0" rIns="0" bIns="0" anchor="ctr"/>
          <a:lstStyle/>
          <a:p>
            <a:pPr algn="ctr"/>
            <a:r>
              <a:rPr lang="ru-RU" sz="1400" dirty="0" smtClean="0">
                <a:solidFill>
                  <a:schemeClr val="accent1"/>
                </a:solidFill>
              </a:rPr>
              <a:t>Использование собственных </a:t>
            </a:r>
          </a:p>
          <a:p>
            <a:pPr algn="ctr"/>
            <a:r>
              <a:rPr lang="ru-RU" sz="1400" dirty="0" smtClean="0">
                <a:solidFill>
                  <a:schemeClr val="accent1"/>
                </a:solidFill>
              </a:rPr>
              <a:t>показателей эффективности или</a:t>
            </a:r>
            <a:r>
              <a:rPr lang="en-US" sz="1400" dirty="0" smtClean="0">
                <a:solidFill>
                  <a:schemeClr val="accent1"/>
                </a:solidFill>
              </a:rPr>
              <a:t> </a:t>
            </a:r>
            <a:endParaRPr lang="ru-RU" sz="1400" dirty="0" smtClean="0">
              <a:solidFill>
                <a:schemeClr val="accent1"/>
              </a:solidFill>
            </a:endParaRPr>
          </a:p>
          <a:p>
            <a:pPr algn="ctr"/>
            <a:r>
              <a:rPr lang="ru-RU" sz="1400" dirty="0" smtClean="0">
                <a:solidFill>
                  <a:schemeClr val="accent1"/>
                </a:solidFill>
              </a:rPr>
              <a:t>сравнительных показателей (</a:t>
            </a:r>
            <a:r>
              <a:rPr lang="en-US" sz="1400" dirty="0" smtClean="0">
                <a:solidFill>
                  <a:schemeClr val="accent1"/>
                </a:solidFill>
              </a:rPr>
              <a:t>benchmarks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</p:txBody>
      </p:sp>
      <p:sp>
        <p:nvSpPr>
          <p:cNvPr id="46096" name="Oval 16"/>
          <p:cNvSpPr>
            <a:spLocks noChangeArrowheads="1"/>
          </p:cNvSpPr>
          <p:nvPr/>
        </p:nvSpPr>
        <p:spPr bwMode="auto">
          <a:xfrm>
            <a:off x="7390613" y="5179947"/>
            <a:ext cx="2937661" cy="1404000"/>
          </a:xfrm>
          <a:prstGeom prst="snipRoundRect">
            <a:avLst/>
          </a:prstGeom>
          <a:solidFill>
            <a:schemeClr val="accent4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lIns="0" tIns="0" rIns="0" bIns="0" anchor="ctr"/>
          <a:lstStyle/>
          <a:p>
            <a:pPr algn="ctr"/>
            <a:r>
              <a:rPr lang="ru-RU" sz="1600" dirty="0" smtClean="0">
                <a:solidFill>
                  <a:schemeClr val="accent1"/>
                </a:solidFill>
              </a:rPr>
              <a:t>Средства визуализации </a:t>
            </a:r>
          </a:p>
          <a:p>
            <a:pPr algn="ctr"/>
            <a:r>
              <a:rPr lang="ru-RU" sz="1600" dirty="0" smtClean="0">
                <a:solidFill>
                  <a:schemeClr val="accent1"/>
                </a:solidFill>
              </a:rPr>
              <a:t>и представления данных</a:t>
            </a:r>
            <a:endParaRPr lang="ru-RU" sz="1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1"/>
</p:tagLst>
</file>

<file path=ppt/theme/theme1.xml><?xml version="1.0" encoding="utf-8"?>
<a:theme xmlns:a="http://schemas.openxmlformats.org/drawingml/2006/main" name="PwC">
  <a:themeElements>
    <a:clrScheme name="PwC PowerPoint Ocean Palette">
      <a:dk1>
        <a:srgbClr val="000000"/>
      </a:dk1>
      <a:lt1>
        <a:srgbClr val="FFFFFF"/>
      </a:lt1>
      <a:dk2>
        <a:srgbClr val="3A4972"/>
      </a:dk2>
      <a:lt2>
        <a:srgbClr val="B1DCEE"/>
      </a:lt2>
      <a:accent1>
        <a:srgbClr val="2666A6"/>
      </a:accent1>
      <a:accent2>
        <a:srgbClr val="3DA8D5"/>
      </a:accent2>
      <a:accent3>
        <a:srgbClr val="8BCBE6"/>
      </a:accent3>
      <a:accent4>
        <a:srgbClr val="B1DCEE"/>
      </a:accent4>
      <a:accent5>
        <a:srgbClr val="D8EEF7"/>
      </a:accent5>
      <a:accent6>
        <a:srgbClr val="3A4972"/>
      </a:accent6>
      <a:hlink>
        <a:srgbClr val="3DA8D5"/>
      </a:hlink>
      <a:folHlink>
        <a:srgbClr val="3A4972"/>
      </a:folHlink>
    </a:clrScheme>
    <a:fontScheme name="Pw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ppt/theme/themeOverride10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ppt/theme/themeOverride11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ppt/theme/themeOverride12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ppt/theme/themeOverride13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ppt/theme/themeOverride14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ppt/theme/themeOverride15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ppt/theme/themeOverride16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ppt/theme/themeOverride17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ppt/theme/themeOverride18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ppt/theme/themeOverride19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ppt/theme/themeOverride2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ppt/theme/themeOverride20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ppt/theme/themeOverride21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ppt/theme/themeOverride22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ppt/theme/themeOverride23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ppt/theme/themeOverride3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ppt/theme/themeOverride4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ppt/theme/themeOverride5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ppt/theme/themeOverride6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ppt/theme/themeOverride7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ppt/theme/themeOverride8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ppt/theme/themeOverride9.xml><?xml version="1.0" encoding="utf-8"?>
<a:themeOverride xmlns:a="http://schemas.openxmlformats.org/drawingml/2006/main">
  <a:clrScheme name="PwC PowerPoint Ocean Palette">
    <a:dk1>
      <a:srgbClr val="000000"/>
    </a:dk1>
    <a:lt1>
      <a:srgbClr val="FFFFFF"/>
    </a:lt1>
    <a:dk2>
      <a:srgbClr val="3A4972"/>
    </a:dk2>
    <a:lt2>
      <a:srgbClr val="B1DCEE"/>
    </a:lt2>
    <a:accent1>
      <a:srgbClr val="2666A6"/>
    </a:accent1>
    <a:accent2>
      <a:srgbClr val="3DA8D5"/>
    </a:accent2>
    <a:accent3>
      <a:srgbClr val="8BCBE6"/>
    </a:accent3>
    <a:accent4>
      <a:srgbClr val="B1DCEE"/>
    </a:accent4>
    <a:accent5>
      <a:srgbClr val="D8EEF7"/>
    </a:accent5>
    <a:accent6>
      <a:srgbClr val="3A4972"/>
    </a:accent6>
    <a:hlink>
      <a:srgbClr val="3DA8D5"/>
    </a:hlink>
    <a:folHlink>
      <a:srgbClr val="3A49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PwC-TB5 PowerPoint Onscreen</Template>
  <TotalTime>22049</TotalTime>
  <Words>446</Words>
  <Application>Microsoft Office PowerPoint</Application>
  <PresentationFormat>Custom</PresentationFormat>
  <Paragraphs>106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PwC</vt:lpstr>
      <vt:lpstr>Управление большими массивами  данных – это продуманная стратегия  или искусство?</vt:lpstr>
      <vt:lpstr>Slide 2</vt:lpstr>
      <vt:lpstr>Slide 3</vt:lpstr>
      <vt:lpstr>Всеми ли этими данными управляет ваша компания?</vt:lpstr>
      <vt:lpstr>Slide 5</vt:lpstr>
      <vt:lpstr>Как принимается решение по ведению определенных бизнес-данных? </vt:lpstr>
      <vt:lpstr>Slide 7</vt:lpstr>
      <vt:lpstr>Какую отчетность использует Ваша компания? </vt:lpstr>
      <vt:lpstr>Элементы эффективной отчетности: последние тенденции </vt:lpstr>
      <vt:lpstr>Slide 10</vt:lpstr>
      <vt:lpstr>Вопросы?</vt:lpstr>
    </vt:vector>
  </TitlesOfParts>
  <Company>PricewaterhouseCoopers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PricewaterhouseCoopers</dc:creator>
  <dc:description/>
  <cp:lastModifiedBy>Dmitry Miagkov</cp:lastModifiedBy>
  <cp:revision>1579</cp:revision>
  <cp:lastPrinted>2010-07-15T06:57:27Z</cp:lastPrinted>
  <dcterms:created xsi:type="dcterms:W3CDTF">2009-07-02T05:57:31Z</dcterms:created>
  <dcterms:modified xsi:type="dcterms:W3CDTF">2010-09-28T06:19:58Z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www.in-support.com as part of the Toolbox project.</vt:lpwstr>
  </property>
  <property fmtid="{D5CDD505-2E9C-101B-9397-08002B2CF9AE}" pid="3" name="TB4 template version">
    <vt:r8>4</vt:r8>
  </property>
  <property fmtid="{D5CDD505-2E9C-101B-9397-08002B2CF9AE}" pid="4" name="TB4 template type">
    <vt:lpwstr>onscreen</vt:lpwstr>
  </property>
  <property fmtid="{D5CDD505-2E9C-101B-9397-08002B2CF9AE}" pid="5" name="TB Template version">
    <vt:i4>5</vt:i4>
  </property>
  <property fmtid="{D5CDD505-2E9C-101B-9397-08002B2CF9AE}" pid="6" name="TB Template type">
    <vt:lpwstr>Onscreen</vt:lpwstr>
  </property>
  <property fmtid="{D5CDD505-2E9C-101B-9397-08002B2CF9AE}" pid="7" name="Template created by">
    <vt:lpwstr>www.pwc.com</vt:lpwstr>
  </property>
</Properties>
</file>