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9" r:id="rId4"/>
    <p:sldId id="294" r:id="rId5"/>
    <p:sldId id="281" r:id="rId6"/>
    <p:sldId id="295" r:id="rId7"/>
    <p:sldId id="296" r:id="rId8"/>
    <p:sldId id="297" r:id="rId9"/>
    <p:sldId id="289" r:id="rId10"/>
    <p:sldId id="290" r:id="rId11"/>
    <p:sldId id="298" r:id="rId12"/>
    <p:sldId id="299" r:id="rId13"/>
    <p:sldId id="292" r:id="rId14"/>
    <p:sldId id="291" r:id="rId15"/>
    <p:sldId id="285" r:id="rId16"/>
    <p:sldId id="286" r:id="rId17"/>
    <p:sldId id="293" r:id="rId18"/>
    <p:sldId id="300" r:id="rId19"/>
    <p:sldId id="302" r:id="rId20"/>
    <p:sldId id="303" r:id="rId21"/>
    <p:sldId id="304" r:id="rId22"/>
    <p:sldId id="301" r:id="rId23"/>
    <p:sldId id="283" r:id="rId24"/>
    <p:sldId id="287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vchenko\Desktop\M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vchenko\Desktop\M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vchenko\Desktop\macro%20septemb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www.clevelandfed.org/research/data/credit_easing/chart_xl.cfm?id=1&amp;start=012007&amp;end=102009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cat>
            <c:strRef>
              <c:f>Лист1!$A$30:$G$30</c:f>
              <c:strCache>
                <c:ptCount val="7"/>
                <c:pt idx="0">
                  <c:v>4 кв 2007</c:v>
                </c:pt>
                <c:pt idx="1">
                  <c:v>1 кв 2008</c:v>
                </c:pt>
                <c:pt idx="2">
                  <c:v>2 кв 2008</c:v>
                </c:pt>
                <c:pt idx="3">
                  <c:v>3 кв 2008</c:v>
                </c:pt>
                <c:pt idx="4">
                  <c:v>4 кв 2008</c:v>
                </c:pt>
                <c:pt idx="5">
                  <c:v>1 кв 2009</c:v>
                </c:pt>
                <c:pt idx="6">
                  <c:v>2 кв 2009</c:v>
                </c:pt>
              </c:strCache>
            </c:strRef>
          </c:cat>
          <c:val>
            <c:numRef>
              <c:f>Лист1!$A$32:$G$32</c:f>
              <c:numCache>
                <c:formatCode>General</c:formatCode>
                <c:ptCount val="7"/>
                <c:pt idx="0">
                  <c:v>100</c:v>
                </c:pt>
                <c:pt idx="1">
                  <c:v>85.9</c:v>
                </c:pt>
                <c:pt idx="2">
                  <c:v>93.459199999999996</c:v>
                </c:pt>
                <c:pt idx="3">
                  <c:v>104.02008959999998</c:v>
                </c:pt>
                <c:pt idx="4">
                  <c:v>101.21154718079998</c:v>
                </c:pt>
                <c:pt idx="5">
                  <c:v>77.426833593311983</c:v>
                </c:pt>
                <c:pt idx="6">
                  <c:v>83.156419279217118</c:v>
                </c:pt>
              </c:numCache>
            </c:numRef>
          </c:val>
        </c:ser>
        <c:marker val="1"/>
        <c:axId val="58010240"/>
        <c:axId val="58029568"/>
      </c:lineChart>
      <c:catAx>
        <c:axId val="58010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8029568"/>
        <c:crosses val="autoZero"/>
        <c:auto val="1"/>
        <c:lblAlgn val="ctr"/>
        <c:lblOffset val="100"/>
      </c:catAx>
      <c:valAx>
        <c:axId val="58029568"/>
        <c:scaling>
          <c:orientation val="minMax"/>
          <c:min val="7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8010240"/>
        <c:crosses val="autoZero"/>
        <c:crossBetween val="between"/>
      </c:valAx>
      <c:spPr>
        <a:noFill/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1907140079712263E-2"/>
          <c:y val="3.957213083712794E-2"/>
          <c:w val="0.63467458928745013"/>
          <c:h val="0.87770359589771252"/>
        </c:manualLayout>
      </c:layout>
      <c:lineChart>
        <c:grouping val="standard"/>
        <c:ser>
          <c:idx val="0"/>
          <c:order val="0"/>
          <c:tx>
            <c:strRef>
              <c:f>Кредитование!$B$41</c:f>
              <c:strCache>
                <c:ptCount val="1"/>
                <c:pt idx="0">
                  <c:v>Расходы на конечное потребление</c:v>
                </c:pt>
              </c:strCache>
            </c:strRef>
          </c:tx>
          <c:marker>
            <c:symbol val="none"/>
          </c:marker>
          <c:cat>
            <c:strRef>
              <c:f>Кредитование!$C$38:$K$38</c:f>
              <c:strCache>
                <c:ptCount val="9"/>
                <c:pt idx="0">
                  <c:v>1 кв 2007</c:v>
                </c:pt>
                <c:pt idx="1">
                  <c:v>2 кв 2007</c:v>
                </c:pt>
                <c:pt idx="2">
                  <c:v>3 кв 2007</c:v>
                </c:pt>
                <c:pt idx="3">
                  <c:v>4 кв 2007</c:v>
                </c:pt>
                <c:pt idx="4">
                  <c:v>1 кв 2008</c:v>
                </c:pt>
                <c:pt idx="5">
                  <c:v>2 кв 2008</c:v>
                </c:pt>
                <c:pt idx="6">
                  <c:v>3 кв 2008</c:v>
                </c:pt>
                <c:pt idx="7">
                  <c:v>4 кв 2008</c:v>
                </c:pt>
                <c:pt idx="8">
                  <c:v>1 кв 2009</c:v>
                </c:pt>
              </c:strCache>
            </c:strRef>
          </c:cat>
          <c:val>
            <c:numRef>
              <c:f>Кредитование!$C$41:$K$41</c:f>
              <c:numCache>
                <c:formatCode>General</c:formatCode>
                <c:ptCount val="9"/>
                <c:pt idx="0">
                  <c:v>4785.2</c:v>
                </c:pt>
                <c:pt idx="1">
                  <c:v>5215.9000000000005</c:v>
                </c:pt>
                <c:pt idx="2">
                  <c:v>5603.1</c:v>
                </c:pt>
                <c:pt idx="3">
                  <c:v>6181.6</c:v>
                </c:pt>
                <c:pt idx="4">
                  <c:v>5955.4</c:v>
                </c:pt>
                <c:pt idx="5">
                  <c:v>6613.6</c:v>
                </c:pt>
                <c:pt idx="6">
                  <c:v>7119.8</c:v>
                </c:pt>
                <c:pt idx="7">
                  <c:v>7548.6</c:v>
                </c:pt>
                <c:pt idx="8">
                  <c:v>6813.2</c:v>
                </c:pt>
              </c:numCache>
            </c:numRef>
          </c:val>
        </c:ser>
        <c:ser>
          <c:idx val="1"/>
          <c:order val="1"/>
          <c:tx>
            <c:strRef>
              <c:f>Кредитование!$B$46</c:f>
              <c:strCache>
                <c:ptCount val="1"/>
                <c:pt idx="0">
                  <c:v>Валовое накопление</c:v>
                </c:pt>
              </c:strCache>
            </c:strRef>
          </c:tx>
          <c:marker>
            <c:symbol val="none"/>
          </c:marker>
          <c:cat>
            <c:strRef>
              <c:f>Кредитование!$C$38:$K$38</c:f>
              <c:strCache>
                <c:ptCount val="9"/>
                <c:pt idx="0">
                  <c:v>1 кв 2007</c:v>
                </c:pt>
                <c:pt idx="1">
                  <c:v>2 кв 2007</c:v>
                </c:pt>
                <c:pt idx="2">
                  <c:v>3 кв 2007</c:v>
                </c:pt>
                <c:pt idx="3">
                  <c:v>4 кв 2007</c:v>
                </c:pt>
                <c:pt idx="4">
                  <c:v>1 кв 2008</c:v>
                </c:pt>
                <c:pt idx="5">
                  <c:v>2 кв 2008</c:v>
                </c:pt>
                <c:pt idx="6">
                  <c:v>3 кв 2008</c:v>
                </c:pt>
                <c:pt idx="7">
                  <c:v>4 кв 2008</c:v>
                </c:pt>
                <c:pt idx="8">
                  <c:v>1 кв 2009</c:v>
                </c:pt>
              </c:strCache>
            </c:strRef>
          </c:cat>
          <c:val>
            <c:numRef>
              <c:f>Кредитование!$C$46:$K$46</c:f>
              <c:numCache>
                <c:formatCode>General</c:formatCode>
                <c:ptCount val="9"/>
                <c:pt idx="0">
                  <c:v>1219.0999999999999</c:v>
                </c:pt>
                <c:pt idx="1">
                  <c:v>1763.2</c:v>
                </c:pt>
                <c:pt idx="2">
                  <c:v>2498.6</c:v>
                </c:pt>
                <c:pt idx="3">
                  <c:v>2550.8000000000002</c:v>
                </c:pt>
                <c:pt idx="4">
                  <c:v>1769</c:v>
                </c:pt>
                <c:pt idx="5">
                  <c:v>2626</c:v>
                </c:pt>
                <c:pt idx="6">
                  <c:v>3347.3</c:v>
                </c:pt>
                <c:pt idx="7">
                  <c:v>2899.3</c:v>
                </c:pt>
                <c:pt idx="8">
                  <c:v>1031.5999999999999</c:v>
                </c:pt>
              </c:numCache>
            </c:numRef>
          </c:val>
        </c:ser>
        <c:ser>
          <c:idx val="2"/>
          <c:order val="2"/>
          <c:tx>
            <c:strRef>
              <c:f>Кредитование!$B$50</c:f>
              <c:strCache>
                <c:ptCount val="1"/>
                <c:pt idx="0">
                  <c:v>Чистый экспорт</c:v>
                </c:pt>
              </c:strCache>
            </c:strRef>
          </c:tx>
          <c:marker>
            <c:symbol val="none"/>
          </c:marker>
          <c:cat>
            <c:strRef>
              <c:f>Кредитование!$C$38:$K$38</c:f>
              <c:strCache>
                <c:ptCount val="9"/>
                <c:pt idx="0">
                  <c:v>1 кв 2007</c:v>
                </c:pt>
                <c:pt idx="1">
                  <c:v>2 кв 2007</c:v>
                </c:pt>
                <c:pt idx="2">
                  <c:v>3 кв 2007</c:v>
                </c:pt>
                <c:pt idx="3">
                  <c:v>4 кв 2007</c:v>
                </c:pt>
                <c:pt idx="4">
                  <c:v>1 кв 2008</c:v>
                </c:pt>
                <c:pt idx="5">
                  <c:v>2 кв 2008</c:v>
                </c:pt>
                <c:pt idx="6">
                  <c:v>3 кв 2008</c:v>
                </c:pt>
                <c:pt idx="7">
                  <c:v>4 кв 2008</c:v>
                </c:pt>
                <c:pt idx="8">
                  <c:v>1 кв 2009</c:v>
                </c:pt>
              </c:strCache>
            </c:strRef>
          </c:cat>
          <c:val>
            <c:numRef>
              <c:f>Кредитование!$C$50:$K$50</c:f>
              <c:numCache>
                <c:formatCode>General</c:formatCode>
                <c:ptCount val="9"/>
                <c:pt idx="0">
                  <c:v>678.3</c:v>
                </c:pt>
                <c:pt idx="1">
                  <c:v>685.5</c:v>
                </c:pt>
                <c:pt idx="2">
                  <c:v>637.79999999999995</c:v>
                </c:pt>
                <c:pt idx="3">
                  <c:v>845.5</c:v>
                </c:pt>
                <c:pt idx="4">
                  <c:v>1101.3</c:v>
                </c:pt>
                <c:pt idx="5">
                  <c:v>1063.3</c:v>
                </c:pt>
                <c:pt idx="6">
                  <c:v>1100.0999999999999</c:v>
                </c:pt>
                <c:pt idx="7">
                  <c:v>526.5</c:v>
                </c:pt>
                <c:pt idx="8">
                  <c:v>510.1</c:v>
                </c:pt>
              </c:numCache>
            </c:numRef>
          </c:val>
        </c:ser>
        <c:marker val="1"/>
        <c:axId val="67225856"/>
        <c:axId val="67235840"/>
      </c:lineChart>
      <c:catAx>
        <c:axId val="67225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7235840"/>
        <c:crosses val="autoZero"/>
        <c:auto val="1"/>
        <c:lblAlgn val="ctr"/>
        <c:lblOffset val="100"/>
      </c:catAx>
      <c:valAx>
        <c:axId val="67235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7225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96444541654563"/>
          <c:y val="0.40424590302660451"/>
          <c:w val="0.22403555458345484"/>
          <c:h val="0.54226227655860204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Лист1!$A$1:$A$31</c:f>
              <c:numCache>
                <c:formatCode>dd/mm/yyyy</c:formatCode>
                <c:ptCount val="31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</c:numCache>
            </c:numRef>
          </c:cat>
          <c:val>
            <c:numRef>
              <c:f>Лист1!$H$1:$H$31</c:f>
              <c:numCache>
                <c:formatCode>General</c:formatCode>
                <c:ptCount val="31"/>
                <c:pt idx="0">
                  <c:v>1</c:v>
                </c:pt>
                <c:pt idx="1">
                  <c:v>0.97307886468607097</c:v>
                </c:pt>
                <c:pt idx="2">
                  <c:v>0.98555616669554902</c:v>
                </c:pt>
                <c:pt idx="3">
                  <c:v>1.0083483397503037</c:v>
                </c:pt>
                <c:pt idx="4">
                  <c:v>1.0056961596130225</c:v>
                </c:pt>
                <c:pt idx="5">
                  <c:v>1.034086542446184</c:v>
                </c:pt>
                <c:pt idx="6">
                  <c:v>1.0732815454976978</c:v>
                </c:pt>
                <c:pt idx="7">
                  <c:v>1.070667038373732</c:v>
                </c:pt>
                <c:pt idx="8">
                  <c:v>1.0947853014971261</c:v>
                </c:pt>
                <c:pt idx="9">
                  <c:v>1.0830689943565825</c:v>
                </c:pt>
                <c:pt idx="10">
                  <c:v>1.018655676192916</c:v>
                </c:pt>
                <c:pt idx="11">
                  <c:v>0.99654161737780778</c:v>
                </c:pt>
                <c:pt idx="12">
                  <c:v>1.0166590064872929</c:v>
                </c:pt>
                <c:pt idx="13">
                  <c:v>0.9034516014797962</c:v>
                </c:pt>
                <c:pt idx="14">
                  <c:v>0.90575718989459086</c:v>
                </c:pt>
                <c:pt idx="15">
                  <c:v>0.91256847070169733</c:v>
                </c:pt>
                <c:pt idx="16">
                  <c:v>0.92970215715674231</c:v>
                </c:pt>
                <c:pt idx="17">
                  <c:v>0.96903278305618568</c:v>
                </c:pt>
                <c:pt idx="18">
                  <c:v>0.99162905644170884</c:v>
                </c:pt>
                <c:pt idx="19">
                  <c:v>0.98861521537661712</c:v>
                </c:pt>
                <c:pt idx="20">
                  <c:v>1.0024788842760382</c:v>
                </c:pt>
                <c:pt idx="21">
                  <c:v>1.0284355904491376</c:v>
                </c:pt>
                <c:pt idx="22">
                  <c:v>1.0454035156456021</c:v>
                </c:pt>
                <c:pt idx="23">
                  <c:v>1.0717294173491749</c:v>
                </c:pt>
                <c:pt idx="24">
                  <c:v>1.1827593221871444</c:v>
                </c:pt>
                <c:pt idx="25">
                  <c:v>1.1551299342229187</c:v>
                </c:pt>
                <c:pt idx="26">
                  <c:v>1.1728287158776678</c:v>
                </c:pt>
                <c:pt idx="27">
                  <c:v>1.2052727149433775</c:v>
                </c:pt>
                <c:pt idx="28">
                  <c:v>1.2383119476194417</c:v>
                </c:pt>
                <c:pt idx="29">
                  <c:v>1.266860557108521</c:v>
                </c:pt>
                <c:pt idx="30">
                  <c:v>1.2952208015310311</c:v>
                </c:pt>
              </c:numCache>
            </c:numRef>
          </c:val>
        </c:ser>
        <c:marker val="1"/>
        <c:axId val="68114688"/>
        <c:axId val="68132864"/>
      </c:lineChart>
      <c:dateAx>
        <c:axId val="68114688"/>
        <c:scaling>
          <c:orientation val="minMax"/>
        </c:scaling>
        <c:axPos val="b"/>
        <c:numFmt formatCode="dd/mm/yyyy" sourceLinked="1"/>
        <c:tickLblPos val="nextTo"/>
        <c:crossAx val="68132864"/>
        <c:crosses val="autoZero"/>
        <c:auto val="1"/>
        <c:lblOffset val="100"/>
      </c:dateAx>
      <c:valAx>
        <c:axId val="68132864"/>
        <c:scaling>
          <c:orientation val="minMax"/>
          <c:min val="0.85000000000000053"/>
        </c:scaling>
        <c:axPos val="l"/>
        <c:majorGridlines/>
        <c:numFmt formatCode="General" sourceLinked="1"/>
        <c:tickLblPos val="nextTo"/>
        <c:crossAx val="6811468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areaChart>
        <c:grouping val="stacked"/>
        <c:ser>
          <c:idx val="0"/>
          <c:order val="0"/>
          <c:tx>
            <c:strRef>
              <c:f>[chart_xl.cfm]chart_xl!$B$1</c:f>
              <c:strCache>
                <c:ptCount val="1"/>
                <c:pt idx="0">
                  <c:v>Ценные бумаги</c:v>
                </c:pt>
              </c:strCache>
            </c:strRef>
          </c:tx>
          <c:cat>
            <c:strRef>
              <c:f>[chart_xl.cfm]chart_xl!$A$2:$A$142</c:f>
              <c:strCache>
                <c:ptCount val="141"/>
                <c:pt idx="0">
                  <c:v>01.03.2007</c:v>
                </c:pt>
                <c:pt idx="1">
                  <c:v>01.10.2007</c:v>
                </c:pt>
                <c:pt idx="2">
                  <c:v>01/17/07</c:v>
                </c:pt>
                <c:pt idx="3">
                  <c:v>01/24/07</c:v>
                </c:pt>
                <c:pt idx="4">
                  <c:v>01/31/07</c:v>
                </c:pt>
                <c:pt idx="5">
                  <c:v>02.07.2007</c:v>
                </c:pt>
                <c:pt idx="6">
                  <c:v>02/14/07</c:v>
                </c:pt>
                <c:pt idx="7">
                  <c:v>02/21/07</c:v>
                </c:pt>
                <c:pt idx="8">
                  <c:v>02/28/07</c:v>
                </c:pt>
                <c:pt idx="9">
                  <c:v>03.07.2007</c:v>
                </c:pt>
                <c:pt idx="10">
                  <c:v>03/14/07</c:v>
                </c:pt>
                <c:pt idx="11">
                  <c:v>03/21/07</c:v>
                </c:pt>
                <c:pt idx="12">
                  <c:v>03/28/07</c:v>
                </c:pt>
                <c:pt idx="13">
                  <c:v>04.04.2007</c:v>
                </c:pt>
                <c:pt idx="14">
                  <c:v>04.11.2007</c:v>
                </c:pt>
                <c:pt idx="15">
                  <c:v>04/18/07</c:v>
                </c:pt>
                <c:pt idx="16">
                  <c:v>04/25/07</c:v>
                </c:pt>
                <c:pt idx="17">
                  <c:v>05.02.2007</c:v>
                </c:pt>
                <c:pt idx="18">
                  <c:v>05.09.2007</c:v>
                </c:pt>
                <c:pt idx="19">
                  <c:v>05/16/07</c:v>
                </c:pt>
                <c:pt idx="20">
                  <c:v>05/23/07</c:v>
                </c:pt>
                <c:pt idx="21">
                  <c:v>05/30/07</c:v>
                </c:pt>
                <c:pt idx="22">
                  <c:v>06.06.2007</c:v>
                </c:pt>
                <c:pt idx="23">
                  <c:v>06/13/07</c:v>
                </c:pt>
                <c:pt idx="24">
                  <c:v>06/20/07</c:v>
                </c:pt>
                <c:pt idx="25">
                  <c:v>06/27/07</c:v>
                </c:pt>
                <c:pt idx="26">
                  <c:v>07.04.2007</c:v>
                </c:pt>
                <c:pt idx="27">
                  <c:v>07.11.2007</c:v>
                </c:pt>
                <c:pt idx="28">
                  <c:v>07/18/07</c:v>
                </c:pt>
                <c:pt idx="29">
                  <c:v>07/25/07</c:v>
                </c:pt>
                <c:pt idx="30">
                  <c:v>08.01.2007</c:v>
                </c:pt>
                <c:pt idx="31">
                  <c:v>08.08.2007</c:v>
                </c:pt>
                <c:pt idx="32">
                  <c:v>08/15/07</c:v>
                </c:pt>
                <c:pt idx="33">
                  <c:v>08/22/07</c:v>
                </c:pt>
                <c:pt idx="34">
                  <c:v>08/29/07</c:v>
                </c:pt>
                <c:pt idx="35">
                  <c:v>09.05.2007</c:v>
                </c:pt>
                <c:pt idx="36">
                  <c:v>09.12.2007</c:v>
                </c:pt>
                <c:pt idx="37">
                  <c:v>09/19/07</c:v>
                </c:pt>
                <c:pt idx="38">
                  <c:v>09/26/07</c:v>
                </c:pt>
                <c:pt idx="39">
                  <c:v>10.03.2007</c:v>
                </c:pt>
                <c:pt idx="40">
                  <c:v>10.10.2007</c:v>
                </c:pt>
                <c:pt idx="41">
                  <c:v>10/17/07</c:v>
                </c:pt>
                <c:pt idx="42">
                  <c:v>10/24/07</c:v>
                </c:pt>
                <c:pt idx="43">
                  <c:v>10/31/07</c:v>
                </c:pt>
                <c:pt idx="44">
                  <c:v>11.07.2007</c:v>
                </c:pt>
                <c:pt idx="45">
                  <c:v>11/14/07</c:v>
                </c:pt>
                <c:pt idx="46">
                  <c:v>11/21/07</c:v>
                </c:pt>
                <c:pt idx="47">
                  <c:v>11/28/07</c:v>
                </c:pt>
                <c:pt idx="48">
                  <c:v>12.05.2007</c:v>
                </c:pt>
                <c:pt idx="49">
                  <c:v>12.12.2007</c:v>
                </c:pt>
                <c:pt idx="50">
                  <c:v>12/19/07</c:v>
                </c:pt>
                <c:pt idx="51">
                  <c:v>12/26/07</c:v>
                </c:pt>
                <c:pt idx="52">
                  <c:v>01.02.2008</c:v>
                </c:pt>
                <c:pt idx="53">
                  <c:v>01.09.2008</c:v>
                </c:pt>
                <c:pt idx="54">
                  <c:v>01/16/08</c:v>
                </c:pt>
                <c:pt idx="55">
                  <c:v>01/23/08</c:v>
                </c:pt>
                <c:pt idx="56">
                  <c:v>01/30/08</c:v>
                </c:pt>
                <c:pt idx="57">
                  <c:v>02.06.2008</c:v>
                </c:pt>
                <c:pt idx="58">
                  <c:v>02/13/08</c:v>
                </c:pt>
                <c:pt idx="59">
                  <c:v>02/20/08</c:v>
                </c:pt>
                <c:pt idx="60">
                  <c:v>02/27/08</c:v>
                </c:pt>
                <c:pt idx="61">
                  <c:v>03.05.2008</c:v>
                </c:pt>
                <c:pt idx="62">
                  <c:v>03.12.2008</c:v>
                </c:pt>
                <c:pt idx="63">
                  <c:v>03/19/08</c:v>
                </c:pt>
                <c:pt idx="64">
                  <c:v>03/26/08</c:v>
                </c:pt>
                <c:pt idx="65">
                  <c:v>04.02.2008</c:v>
                </c:pt>
                <c:pt idx="66">
                  <c:v>04.09.2008</c:v>
                </c:pt>
                <c:pt idx="67">
                  <c:v>04/16/08</c:v>
                </c:pt>
                <c:pt idx="68">
                  <c:v>04/23/08</c:v>
                </c:pt>
                <c:pt idx="69">
                  <c:v>04/30/08</c:v>
                </c:pt>
                <c:pt idx="70">
                  <c:v>05.07.2008</c:v>
                </c:pt>
                <c:pt idx="71">
                  <c:v>05/14/08</c:v>
                </c:pt>
                <c:pt idx="72">
                  <c:v>05/21/08</c:v>
                </c:pt>
                <c:pt idx="73">
                  <c:v>05/28/08</c:v>
                </c:pt>
                <c:pt idx="74">
                  <c:v>06.04.2008</c:v>
                </c:pt>
                <c:pt idx="75">
                  <c:v>06.11.2008</c:v>
                </c:pt>
                <c:pt idx="76">
                  <c:v>06/18/08</c:v>
                </c:pt>
                <c:pt idx="77">
                  <c:v>06/25/08</c:v>
                </c:pt>
                <c:pt idx="78">
                  <c:v>07.02.2008</c:v>
                </c:pt>
                <c:pt idx="79">
                  <c:v>07.09.2008</c:v>
                </c:pt>
                <c:pt idx="80">
                  <c:v>07/16/08</c:v>
                </c:pt>
                <c:pt idx="81">
                  <c:v>07/23/08</c:v>
                </c:pt>
                <c:pt idx="82">
                  <c:v>07/30/08</c:v>
                </c:pt>
                <c:pt idx="83">
                  <c:v>08.06.2008</c:v>
                </c:pt>
                <c:pt idx="84">
                  <c:v>08/13/08</c:v>
                </c:pt>
                <c:pt idx="85">
                  <c:v>08/20/08</c:v>
                </c:pt>
                <c:pt idx="86">
                  <c:v>08/27/08</c:v>
                </c:pt>
                <c:pt idx="87">
                  <c:v>09.03.2008</c:v>
                </c:pt>
                <c:pt idx="88">
                  <c:v>09.10.2008</c:v>
                </c:pt>
                <c:pt idx="89">
                  <c:v>09/17/08</c:v>
                </c:pt>
                <c:pt idx="90">
                  <c:v>09/24/08</c:v>
                </c:pt>
                <c:pt idx="91">
                  <c:v>10.01.2008</c:v>
                </c:pt>
                <c:pt idx="92">
                  <c:v>10.08.2008</c:v>
                </c:pt>
                <c:pt idx="93">
                  <c:v>10/15/08</c:v>
                </c:pt>
                <c:pt idx="94">
                  <c:v>10/22/08</c:v>
                </c:pt>
                <c:pt idx="95">
                  <c:v>10/29/08</c:v>
                </c:pt>
                <c:pt idx="96">
                  <c:v>11.05.2008</c:v>
                </c:pt>
                <c:pt idx="97">
                  <c:v>11.12.2008</c:v>
                </c:pt>
                <c:pt idx="98">
                  <c:v>11/19/08</c:v>
                </c:pt>
                <c:pt idx="99">
                  <c:v>11/26/08</c:v>
                </c:pt>
                <c:pt idx="100">
                  <c:v>12.03.2008</c:v>
                </c:pt>
                <c:pt idx="101">
                  <c:v>12.10.2008</c:v>
                </c:pt>
                <c:pt idx="102">
                  <c:v>12/17/08</c:v>
                </c:pt>
                <c:pt idx="103">
                  <c:v>12/24/08</c:v>
                </c:pt>
                <c:pt idx="104">
                  <c:v>12/31/08</c:v>
                </c:pt>
                <c:pt idx="105">
                  <c:v>01.07.2009</c:v>
                </c:pt>
                <c:pt idx="106">
                  <c:v>01/14/09</c:v>
                </c:pt>
                <c:pt idx="107">
                  <c:v>01/21/09</c:v>
                </c:pt>
                <c:pt idx="108">
                  <c:v>01/28/09</c:v>
                </c:pt>
                <c:pt idx="109">
                  <c:v>02.04.2009</c:v>
                </c:pt>
                <c:pt idx="110">
                  <c:v>02.11.2009</c:v>
                </c:pt>
                <c:pt idx="111">
                  <c:v>02/18/09</c:v>
                </c:pt>
                <c:pt idx="112">
                  <c:v>02/25/09</c:v>
                </c:pt>
                <c:pt idx="113">
                  <c:v>03.04.2009</c:v>
                </c:pt>
                <c:pt idx="114">
                  <c:v>03.11.2009</c:v>
                </c:pt>
                <c:pt idx="115">
                  <c:v>03/18/09</c:v>
                </c:pt>
                <c:pt idx="116">
                  <c:v>03/25/09</c:v>
                </c:pt>
                <c:pt idx="117">
                  <c:v>04.01.2009</c:v>
                </c:pt>
                <c:pt idx="118">
                  <c:v>04.08.2009</c:v>
                </c:pt>
                <c:pt idx="119">
                  <c:v>04/15/09</c:v>
                </c:pt>
                <c:pt idx="120">
                  <c:v>04/22/09</c:v>
                </c:pt>
                <c:pt idx="121">
                  <c:v>04/29/09</c:v>
                </c:pt>
                <c:pt idx="122">
                  <c:v>05.06.2009</c:v>
                </c:pt>
                <c:pt idx="123">
                  <c:v>05/13/09</c:v>
                </c:pt>
                <c:pt idx="124">
                  <c:v>05/20/09</c:v>
                </c:pt>
                <c:pt idx="125">
                  <c:v>05/29/09</c:v>
                </c:pt>
                <c:pt idx="126">
                  <c:v>06.03.2009</c:v>
                </c:pt>
                <c:pt idx="127">
                  <c:v>06.10.2009</c:v>
                </c:pt>
                <c:pt idx="128">
                  <c:v>06/17/09</c:v>
                </c:pt>
                <c:pt idx="129">
                  <c:v>06/24/09</c:v>
                </c:pt>
                <c:pt idx="130">
                  <c:v>07.01.2009</c:v>
                </c:pt>
                <c:pt idx="131">
                  <c:v>07.08.2009</c:v>
                </c:pt>
                <c:pt idx="132">
                  <c:v>07/15/09</c:v>
                </c:pt>
                <c:pt idx="133">
                  <c:v>07/22/09</c:v>
                </c:pt>
                <c:pt idx="134">
                  <c:v>07/29/09</c:v>
                </c:pt>
                <c:pt idx="135">
                  <c:v>08.05.2009</c:v>
                </c:pt>
                <c:pt idx="136">
                  <c:v>08.12.2009</c:v>
                </c:pt>
                <c:pt idx="137">
                  <c:v>08/19/09</c:v>
                </c:pt>
                <c:pt idx="138">
                  <c:v>08/26/09</c:v>
                </c:pt>
                <c:pt idx="139">
                  <c:v>09.02.2009</c:v>
                </c:pt>
                <c:pt idx="140">
                  <c:v>09.09.2009</c:v>
                </c:pt>
              </c:strCache>
            </c:strRef>
          </c:cat>
          <c:val>
            <c:numRef>
              <c:f>[chart_xl.cfm]chart_xl!$B$2:$B$142</c:f>
              <c:numCache>
                <c:formatCode>General</c:formatCode>
                <c:ptCount val="141"/>
                <c:pt idx="0">
                  <c:v>771569</c:v>
                </c:pt>
                <c:pt idx="1">
                  <c:v>775795</c:v>
                </c:pt>
                <c:pt idx="2">
                  <c:v>777708</c:v>
                </c:pt>
                <c:pt idx="3">
                  <c:v>777213</c:v>
                </c:pt>
                <c:pt idx="4">
                  <c:v>777579</c:v>
                </c:pt>
                <c:pt idx="5">
                  <c:v>776052</c:v>
                </c:pt>
                <c:pt idx="6">
                  <c:v>777917</c:v>
                </c:pt>
                <c:pt idx="7">
                  <c:v>776444</c:v>
                </c:pt>
                <c:pt idx="8">
                  <c:v>777065</c:v>
                </c:pt>
                <c:pt idx="9">
                  <c:v>778604</c:v>
                </c:pt>
                <c:pt idx="10">
                  <c:v>778560</c:v>
                </c:pt>
                <c:pt idx="11">
                  <c:v>779210</c:v>
                </c:pt>
                <c:pt idx="12">
                  <c:v>780301</c:v>
                </c:pt>
                <c:pt idx="13">
                  <c:v>778991</c:v>
                </c:pt>
                <c:pt idx="14">
                  <c:v>780336</c:v>
                </c:pt>
                <c:pt idx="15">
                  <c:v>781361</c:v>
                </c:pt>
                <c:pt idx="16">
                  <c:v>782129</c:v>
                </c:pt>
                <c:pt idx="17">
                  <c:v>783936</c:v>
                </c:pt>
                <c:pt idx="18">
                  <c:v>786752</c:v>
                </c:pt>
                <c:pt idx="19">
                  <c:v>786550</c:v>
                </c:pt>
                <c:pt idx="20">
                  <c:v>785997</c:v>
                </c:pt>
                <c:pt idx="21">
                  <c:v>786033</c:v>
                </c:pt>
                <c:pt idx="22">
                  <c:v>784360</c:v>
                </c:pt>
                <c:pt idx="23">
                  <c:v>786772</c:v>
                </c:pt>
                <c:pt idx="24">
                  <c:v>785699</c:v>
                </c:pt>
                <c:pt idx="25">
                  <c:v>787147</c:v>
                </c:pt>
                <c:pt idx="26">
                  <c:v>780390</c:v>
                </c:pt>
                <c:pt idx="27">
                  <c:v>787374</c:v>
                </c:pt>
                <c:pt idx="28">
                  <c:v>785962</c:v>
                </c:pt>
                <c:pt idx="29">
                  <c:v>786062</c:v>
                </c:pt>
                <c:pt idx="30">
                  <c:v>784674</c:v>
                </c:pt>
                <c:pt idx="31">
                  <c:v>787327</c:v>
                </c:pt>
                <c:pt idx="32">
                  <c:v>785954</c:v>
                </c:pt>
                <c:pt idx="33">
                  <c:v>784532</c:v>
                </c:pt>
                <c:pt idx="34">
                  <c:v>779362</c:v>
                </c:pt>
                <c:pt idx="35">
                  <c:v>773755</c:v>
                </c:pt>
                <c:pt idx="36">
                  <c:v>774120</c:v>
                </c:pt>
                <c:pt idx="37">
                  <c:v>777459</c:v>
                </c:pt>
                <c:pt idx="38">
                  <c:v>776315</c:v>
                </c:pt>
                <c:pt idx="39">
                  <c:v>775901</c:v>
                </c:pt>
                <c:pt idx="40">
                  <c:v>776557</c:v>
                </c:pt>
                <c:pt idx="41">
                  <c:v>773723</c:v>
                </c:pt>
                <c:pt idx="42">
                  <c:v>773131</c:v>
                </c:pt>
                <c:pt idx="43">
                  <c:v>771470</c:v>
                </c:pt>
                <c:pt idx="44">
                  <c:v>772354</c:v>
                </c:pt>
                <c:pt idx="45">
                  <c:v>771535</c:v>
                </c:pt>
                <c:pt idx="46">
                  <c:v>770663</c:v>
                </c:pt>
                <c:pt idx="47">
                  <c:v>771677</c:v>
                </c:pt>
                <c:pt idx="48">
                  <c:v>773958</c:v>
                </c:pt>
                <c:pt idx="49">
                  <c:v>766809</c:v>
                </c:pt>
                <c:pt idx="50">
                  <c:v>758996</c:v>
                </c:pt>
                <c:pt idx="51">
                  <c:v>740475</c:v>
                </c:pt>
                <c:pt idx="52">
                  <c:v>724107</c:v>
                </c:pt>
                <c:pt idx="53">
                  <c:v>718496</c:v>
                </c:pt>
                <c:pt idx="54">
                  <c:v>721165</c:v>
                </c:pt>
                <c:pt idx="55">
                  <c:v>712865</c:v>
                </c:pt>
                <c:pt idx="56">
                  <c:v>706841</c:v>
                </c:pt>
                <c:pt idx="57">
                  <c:v>701397</c:v>
                </c:pt>
                <c:pt idx="58">
                  <c:v>703622</c:v>
                </c:pt>
                <c:pt idx="59">
                  <c:v>697345</c:v>
                </c:pt>
                <c:pt idx="60">
                  <c:v>698899</c:v>
                </c:pt>
                <c:pt idx="61">
                  <c:v>694345</c:v>
                </c:pt>
                <c:pt idx="62">
                  <c:v>697494</c:v>
                </c:pt>
                <c:pt idx="63">
                  <c:v>664666</c:v>
                </c:pt>
                <c:pt idx="64">
                  <c:v>619037</c:v>
                </c:pt>
                <c:pt idx="65">
                  <c:v>503479</c:v>
                </c:pt>
                <c:pt idx="66">
                  <c:v>451112</c:v>
                </c:pt>
                <c:pt idx="67">
                  <c:v>410205</c:v>
                </c:pt>
                <c:pt idx="68">
                  <c:v>378971</c:v>
                </c:pt>
                <c:pt idx="69">
                  <c:v>385300</c:v>
                </c:pt>
                <c:pt idx="70">
                  <c:v>377491</c:v>
                </c:pt>
                <c:pt idx="71">
                  <c:v>369513</c:v>
                </c:pt>
                <c:pt idx="72">
                  <c:v>371762</c:v>
                </c:pt>
                <c:pt idx="73">
                  <c:v>378343</c:v>
                </c:pt>
                <c:pt idx="74">
                  <c:v>371291</c:v>
                </c:pt>
                <c:pt idx="75">
                  <c:v>375350</c:v>
                </c:pt>
                <c:pt idx="76">
                  <c:v>359344</c:v>
                </c:pt>
                <c:pt idx="77">
                  <c:v>366701</c:v>
                </c:pt>
                <c:pt idx="78">
                  <c:v>361356</c:v>
                </c:pt>
                <c:pt idx="79">
                  <c:v>369150</c:v>
                </c:pt>
                <c:pt idx="80">
                  <c:v>374734</c:v>
                </c:pt>
                <c:pt idx="81">
                  <c:v>362533</c:v>
                </c:pt>
                <c:pt idx="82">
                  <c:v>352521</c:v>
                </c:pt>
                <c:pt idx="83">
                  <c:v>346432</c:v>
                </c:pt>
                <c:pt idx="84">
                  <c:v>348242</c:v>
                </c:pt>
                <c:pt idx="85">
                  <c:v>354689</c:v>
                </c:pt>
                <c:pt idx="86">
                  <c:v>333430</c:v>
                </c:pt>
                <c:pt idx="87">
                  <c:v>328606</c:v>
                </c:pt>
                <c:pt idx="88">
                  <c:v>311701</c:v>
                </c:pt>
                <c:pt idx="89">
                  <c:v>304146</c:v>
                </c:pt>
                <c:pt idx="90">
                  <c:v>271610</c:v>
                </c:pt>
                <c:pt idx="91">
                  <c:v>220811</c:v>
                </c:pt>
                <c:pt idx="92">
                  <c:v>265250</c:v>
                </c:pt>
                <c:pt idx="93">
                  <c:v>256154</c:v>
                </c:pt>
                <c:pt idx="94">
                  <c:v>253398</c:v>
                </c:pt>
                <c:pt idx="95">
                  <c:v>253919</c:v>
                </c:pt>
                <c:pt idx="96">
                  <c:v>255814</c:v>
                </c:pt>
                <c:pt idx="97">
                  <c:v>258094</c:v>
                </c:pt>
                <c:pt idx="98">
                  <c:v>270934</c:v>
                </c:pt>
                <c:pt idx="99">
                  <c:v>280096</c:v>
                </c:pt>
                <c:pt idx="100">
                  <c:v>229310</c:v>
                </c:pt>
                <c:pt idx="101">
                  <c:v>236321</c:v>
                </c:pt>
                <c:pt idx="102">
                  <c:v>239033</c:v>
                </c:pt>
                <c:pt idx="103">
                  <c:v>291501</c:v>
                </c:pt>
                <c:pt idx="104">
                  <c:v>296299</c:v>
                </c:pt>
                <c:pt idx="105">
                  <c:v>306157</c:v>
                </c:pt>
                <c:pt idx="106">
                  <c:v>334820</c:v>
                </c:pt>
                <c:pt idx="107">
                  <c:v>334579</c:v>
                </c:pt>
                <c:pt idx="108">
                  <c:v>342748</c:v>
                </c:pt>
                <c:pt idx="109">
                  <c:v>348040</c:v>
                </c:pt>
                <c:pt idx="110">
                  <c:v>351544</c:v>
                </c:pt>
                <c:pt idx="111">
                  <c:v>353377</c:v>
                </c:pt>
                <c:pt idx="112">
                  <c:v>356844</c:v>
                </c:pt>
                <c:pt idx="113">
                  <c:v>321754</c:v>
                </c:pt>
                <c:pt idx="114">
                  <c:v>327313</c:v>
                </c:pt>
                <c:pt idx="115">
                  <c:v>329650</c:v>
                </c:pt>
                <c:pt idx="116">
                  <c:v>345998</c:v>
                </c:pt>
                <c:pt idx="117">
                  <c:v>376921</c:v>
                </c:pt>
                <c:pt idx="118">
                  <c:v>405314</c:v>
                </c:pt>
                <c:pt idx="119">
                  <c:v>408576</c:v>
                </c:pt>
                <c:pt idx="120">
                  <c:v>422292</c:v>
                </c:pt>
                <c:pt idx="121">
                  <c:v>432574</c:v>
                </c:pt>
                <c:pt idx="122">
                  <c:v>431916</c:v>
                </c:pt>
                <c:pt idx="123">
                  <c:v>430578</c:v>
                </c:pt>
                <c:pt idx="124">
                  <c:v>431082</c:v>
                </c:pt>
                <c:pt idx="125">
                  <c:v>438024</c:v>
                </c:pt>
                <c:pt idx="126">
                  <c:v>437118</c:v>
                </c:pt>
                <c:pt idx="127">
                  <c:v>424625</c:v>
                </c:pt>
                <c:pt idx="128">
                  <c:v>438863</c:v>
                </c:pt>
                <c:pt idx="129">
                  <c:v>442671</c:v>
                </c:pt>
                <c:pt idx="130">
                  <c:v>446005</c:v>
                </c:pt>
                <c:pt idx="131">
                  <c:v>455807</c:v>
                </c:pt>
                <c:pt idx="132">
                  <c:v>449567</c:v>
                </c:pt>
                <c:pt idx="133">
                  <c:v>454174</c:v>
                </c:pt>
                <c:pt idx="134">
                  <c:v>460530</c:v>
                </c:pt>
                <c:pt idx="135">
                  <c:v>459666</c:v>
                </c:pt>
                <c:pt idx="136">
                  <c:v>451132</c:v>
                </c:pt>
                <c:pt idx="137">
                  <c:v>446152</c:v>
                </c:pt>
                <c:pt idx="138">
                  <c:v>447315</c:v>
                </c:pt>
                <c:pt idx="139">
                  <c:v>447992</c:v>
                </c:pt>
                <c:pt idx="140">
                  <c:v>448394</c:v>
                </c:pt>
              </c:numCache>
            </c:numRef>
          </c:val>
        </c:ser>
        <c:ser>
          <c:idx val="1"/>
          <c:order val="1"/>
          <c:tx>
            <c:strRef>
              <c:f>[chart_xl.cfm]chart_xl!$C$1</c:f>
              <c:strCache>
                <c:ptCount val="1"/>
                <c:pt idx="0">
                  <c:v>Выкуп облигаций Казначейства</c:v>
                </c:pt>
              </c:strCache>
            </c:strRef>
          </c:tx>
          <c:cat>
            <c:strRef>
              <c:f>[chart_xl.cfm]chart_xl!$A$2:$A$142</c:f>
              <c:strCache>
                <c:ptCount val="141"/>
                <c:pt idx="0">
                  <c:v>01.03.2007</c:v>
                </c:pt>
                <c:pt idx="1">
                  <c:v>01.10.2007</c:v>
                </c:pt>
                <c:pt idx="2">
                  <c:v>01/17/07</c:v>
                </c:pt>
                <c:pt idx="3">
                  <c:v>01/24/07</c:v>
                </c:pt>
                <c:pt idx="4">
                  <c:v>01/31/07</c:v>
                </c:pt>
                <c:pt idx="5">
                  <c:v>02.07.2007</c:v>
                </c:pt>
                <c:pt idx="6">
                  <c:v>02/14/07</c:v>
                </c:pt>
                <c:pt idx="7">
                  <c:v>02/21/07</c:v>
                </c:pt>
                <c:pt idx="8">
                  <c:v>02/28/07</c:v>
                </c:pt>
                <c:pt idx="9">
                  <c:v>03.07.2007</c:v>
                </c:pt>
                <c:pt idx="10">
                  <c:v>03/14/07</c:v>
                </c:pt>
                <c:pt idx="11">
                  <c:v>03/21/07</c:v>
                </c:pt>
                <c:pt idx="12">
                  <c:v>03/28/07</c:v>
                </c:pt>
                <c:pt idx="13">
                  <c:v>04.04.2007</c:v>
                </c:pt>
                <c:pt idx="14">
                  <c:v>04.11.2007</c:v>
                </c:pt>
                <c:pt idx="15">
                  <c:v>04/18/07</c:v>
                </c:pt>
                <c:pt idx="16">
                  <c:v>04/25/07</c:v>
                </c:pt>
                <c:pt idx="17">
                  <c:v>05.02.2007</c:v>
                </c:pt>
                <c:pt idx="18">
                  <c:v>05.09.2007</c:v>
                </c:pt>
                <c:pt idx="19">
                  <c:v>05/16/07</c:v>
                </c:pt>
                <c:pt idx="20">
                  <c:v>05/23/07</c:v>
                </c:pt>
                <c:pt idx="21">
                  <c:v>05/30/07</c:v>
                </c:pt>
                <c:pt idx="22">
                  <c:v>06.06.2007</c:v>
                </c:pt>
                <c:pt idx="23">
                  <c:v>06/13/07</c:v>
                </c:pt>
                <c:pt idx="24">
                  <c:v>06/20/07</c:v>
                </c:pt>
                <c:pt idx="25">
                  <c:v>06/27/07</c:v>
                </c:pt>
                <c:pt idx="26">
                  <c:v>07.04.2007</c:v>
                </c:pt>
                <c:pt idx="27">
                  <c:v>07.11.2007</c:v>
                </c:pt>
                <c:pt idx="28">
                  <c:v>07/18/07</c:v>
                </c:pt>
                <c:pt idx="29">
                  <c:v>07/25/07</c:v>
                </c:pt>
                <c:pt idx="30">
                  <c:v>08.01.2007</c:v>
                </c:pt>
                <c:pt idx="31">
                  <c:v>08.08.2007</c:v>
                </c:pt>
                <c:pt idx="32">
                  <c:v>08/15/07</c:v>
                </c:pt>
                <c:pt idx="33">
                  <c:v>08/22/07</c:v>
                </c:pt>
                <c:pt idx="34">
                  <c:v>08/29/07</c:v>
                </c:pt>
                <c:pt idx="35">
                  <c:v>09.05.2007</c:v>
                </c:pt>
                <c:pt idx="36">
                  <c:v>09.12.2007</c:v>
                </c:pt>
                <c:pt idx="37">
                  <c:v>09/19/07</c:v>
                </c:pt>
                <c:pt idx="38">
                  <c:v>09/26/07</c:v>
                </c:pt>
                <c:pt idx="39">
                  <c:v>10.03.2007</c:v>
                </c:pt>
                <c:pt idx="40">
                  <c:v>10.10.2007</c:v>
                </c:pt>
                <c:pt idx="41">
                  <c:v>10/17/07</c:v>
                </c:pt>
                <c:pt idx="42">
                  <c:v>10/24/07</c:v>
                </c:pt>
                <c:pt idx="43">
                  <c:v>10/31/07</c:v>
                </c:pt>
                <c:pt idx="44">
                  <c:v>11.07.2007</c:v>
                </c:pt>
                <c:pt idx="45">
                  <c:v>11/14/07</c:v>
                </c:pt>
                <c:pt idx="46">
                  <c:v>11/21/07</c:v>
                </c:pt>
                <c:pt idx="47">
                  <c:v>11/28/07</c:v>
                </c:pt>
                <c:pt idx="48">
                  <c:v>12.05.2007</c:v>
                </c:pt>
                <c:pt idx="49">
                  <c:v>12.12.2007</c:v>
                </c:pt>
                <c:pt idx="50">
                  <c:v>12/19/07</c:v>
                </c:pt>
                <c:pt idx="51">
                  <c:v>12/26/07</c:v>
                </c:pt>
                <c:pt idx="52">
                  <c:v>01.02.2008</c:v>
                </c:pt>
                <c:pt idx="53">
                  <c:v>01.09.2008</c:v>
                </c:pt>
                <c:pt idx="54">
                  <c:v>01/16/08</c:v>
                </c:pt>
                <c:pt idx="55">
                  <c:v>01/23/08</c:v>
                </c:pt>
                <c:pt idx="56">
                  <c:v>01/30/08</c:v>
                </c:pt>
                <c:pt idx="57">
                  <c:v>02.06.2008</c:v>
                </c:pt>
                <c:pt idx="58">
                  <c:v>02/13/08</c:v>
                </c:pt>
                <c:pt idx="59">
                  <c:v>02/20/08</c:v>
                </c:pt>
                <c:pt idx="60">
                  <c:v>02/27/08</c:v>
                </c:pt>
                <c:pt idx="61">
                  <c:v>03.05.2008</c:v>
                </c:pt>
                <c:pt idx="62">
                  <c:v>03.12.2008</c:v>
                </c:pt>
                <c:pt idx="63">
                  <c:v>03/19/08</c:v>
                </c:pt>
                <c:pt idx="64">
                  <c:v>03/26/08</c:v>
                </c:pt>
                <c:pt idx="65">
                  <c:v>04.02.2008</c:v>
                </c:pt>
                <c:pt idx="66">
                  <c:v>04.09.2008</c:v>
                </c:pt>
                <c:pt idx="67">
                  <c:v>04/16/08</c:v>
                </c:pt>
                <c:pt idx="68">
                  <c:v>04/23/08</c:v>
                </c:pt>
                <c:pt idx="69">
                  <c:v>04/30/08</c:v>
                </c:pt>
                <c:pt idx="70">
                  <c:v>05.07.2008</c:v>
                </c:pt>
                <c:pt idx="71">
                  <c:v>05/14/08</c:v>
                </c:pt>
                <c:pt idx="72">
                  <c:v>05/21/08</c:v>
                </c:pt>
                <c:pt idx="73">
                  <c:v>05/28/08</c:v>
                </c:pt>
                <c:pt idx="74">
                  <c:v>06.04.2008</c:v>
                </c:pt>
                <c:pt idx="75">
                  <c:v>06.11.2008</c:v>
                </c:pt>
                <c:pt idx="76">
                  <c:v>06/18/08</c:v>
                </c:pt>
                <c:pt idx="77">
                  <c:v>06/25/08</c:v>
                </c:pt>
                <c:pt idx="78">
                  <c:v>07.02.2008</c:v>
                </c:pt>
                <c:pt idx="79">
                  <c:v>07.09.2008</c:v>
                </c:pt>
                <c:pt idx="80">
                  <c:v>07/16/08</c:v>
                </c:pt>
                <c:pt idx="81">
                  <c:v>07/23/08</c:v>
                </c:pt>
                <c:pt idx="82">
                  <c:v>07/30/08</c:v>
                </c:pt>
                <c:pt idx="83">
                  <c:v>08.06.2008</c:v>
                </c:pt>
                <c:pt idx="84">
                  <c:v>08/13/08</c:v>
                </c:pt>
                <c:pt idx="85">
                  <c:v>08/20/08</c:v>
                </c:pt>
                <c:pt idx="86">
                  <c:v>08/27/08</c:v>
                </c:pt>
                <c:pt idx="87">
                  <c:v>09.03.2008</c:v>
                </c:pt>
                <c:pt idx="88">
                  <c:v>09.10.2008</c:v>
                </c:pt>
                <c:pt idx="89">
                  <c:v>09/17/08</c:v>
                </c:pt>
                <c:pt idx="90">
                  <c:v>09/24/08</c:v>
                </c:pt>
                <c:pt idx="91">
                  <c:v>10.01.2008</c:v>
                </c:pt>
                <c:pt idx="92">
                  <c:v>10.08.2008</c:v>
                </c:pt>
                <c:pt idx="93">
                  <c:v>10/15/08</c:v>
                </c:pt>
                <c:pt idx="94">
                  <c:v>10/22/08</c:v>
                </c:pt>
                <c:pt idx="95">
                  <c:v>10/29/08</c:v>
                </c:pt>
                <c:pt idx="96">
                  <c:v>11.05.2008</c:v>
                </c:pt>
                <c:pt idx="97">
                  <c:v>11.12.2008</c:v>
                </c:pt>
                <c:pt idx="98">
                  <c:v>11/19/08</c:v>
                </c:pt>
                <c:pt idx="99">
                  <c:v>11/26/08</c:v>
                </c:pt>
                <c:pt idx="100">
                  <c:v>12.03.2008</c:v>
                </c:pt>
                <c:pt idx="101">
                  <c:v>12.10.2008</c:v>
                </c:pt>
                <c:pt idx="102">
                  <c:v>12/17/08</c:v>
                </c:pt>
                <c:pt idx="103">
                  <c:v>12/24/08</c:v>
                </c:pt>
                <c:pt idx="104">
                  <c:v>12/31/08</c:v>
                </c:pt>
                <c:pt idx="105">
                  <c:v>01.07.2009</c:v>
                </c:pt>
                <c:pt idx="106">
                  <c:v>01/14/09</c:v>
                </c:pt>
                <c:pt idx="107">
                  <c:v>01/21/09</c:v>
                </c:pt>
                <c:pt idx="108">
                  <c:v>01/28/09</c:v>
                </c:pt>
                <c:pt idx="109">
                  <c:v>02.04.2009</c:v>
                </c:pt>
                <c:pt idx="110">
                  <c:v>02.11.2009</c:v>
                </c:pt>
                <c:pt idx="111">
                  <c:v>02/18/09</c:v>
                </c:pt>
                <c:pt idx="112">
                  <c:v>02/25/09</c:v>
                </c:pt>
                <c:pt idx="113">
                  <c:v>03.04.2009</c:v>
                </c:pt>
                <c:pt idx="114">
                  <c:v>03.11.2009</c:v>
                </c:pt>
                <c:pt idx="115">
                  <c:v>03/18/09</c:v>
                </c:pt>
                <c:pt idx="116">
                  <c:v>03/25/09</c:v>
                </c:pt>
                <c:pt idx="117">
                  <c:v>04.01.2009</c:v>
                </c:pt>
                <c:pt idx="118">
                  <c:v>04.08.2009</c:v>
                </c:pt>
                <c:pt idx="119">
                  <c:v>04/15/09</c:v>
                </c:pt>
                <c:pt idx="120">
                  <c:v>04/22/09</c:v>
                </c:pt>
                <c:pt idx="121">
                  <c:v>04/29/09</c:v>
                </c:pt>
                <c:pt idx="122">
                  <c:v>05.06.2009</c:v>
                </c:pt>
                <c:pt idx="123">
                  <c:v>05/13/09</c:v>
                </c:pt>
                <c:pt idx="124">
                  <c:v>05/20/09</c:v>
                </c:pt>
                <c:pt idx="125">
                  <c:v>05/29/09</c:v>
                </c:pt>
                <c:pt idx="126">
                  <c:v>06.03.2009</c:v>
                </c:pt>
                <c:pt idx="127">
                  <c:v>06.10.2009</c:v>
                </c:pt>
                <c:pt idx="128">
                  <c:v>06/17/09</c:v>
                </c:pt>
                <c:pt idx="129">
                  <c:v>06/24/09</c:v>
                </c:pt>
                <c:pt idx="130">
                  <c:v>07.01.2009</c:v>
                </c:pt>
                <c:pt idx="131">
                  <c:v>07.08.2009</c:v>
                </c:pt>
                <c:pt idx="132">
                  <c:v>07/15/09</c:v>
                </c:pt>
                <c:pt idx="133">
                  <c:v>07/22/09</c:v>
                </c:pt>
                <c:pt idx="134">
                  <c:v>07/29/09</c:v>
                </c:pt>
                <c:pt idx="135">
                  <c:v>08.05.2009</c:v>
                </c:pt>
                <c:pt idx="136">
                  <c:v>08.12.2009</c:v>
                </c:pt>
                <c:pt idx="137">
                  <c:v>08/19/09</c:v>
                </c:pt>
                <c:pt idx="138">
                  <c:v>08/26/09</c:v>
                </c:pt>
                <c:pt idx="139">
                  <c:v>09.02.2009</c:v>
                </c:pt>
                <c:pt idx="140">
                  <c:v>09.09.2009</c:v>
                </c:pt>
              </c:strCache>
            </c:strRef>
          </c:cat>
          <c:val>
            <c:numRef>
              <c:f>[chart_xl.cfm]chart_xl!$C$2:$C$142</c:f>
              <c:numCache>
                <c:formatCode>General</c:formatCode>
                <c:ptCount val="141"/>
                <c:pt idx="115">
                  <c:v>286</c:v>
                </c:pt>
                <c:pt idx="116">
                  <c:v>327</c:v>
                </c:pt>
                <c:pt idx="117">
                  <c:v>18563</c:v>
                </c:pt>
                <c:pt idx="118">
                  <c:v>34645</c:v>
                </c:pt>
                <c:pt idx="119">
                  <c:v>48823</c:v>
                </c:pt>
                <c:pt idx="120">
                  <c:v>57685</c:v>
                </c:pt>
                <c:pt idx="121">
                  <c:v>71760</c:v>
                </c:pt>
                <c:pt idx="122">
                  <c:v>84337</c:v>
                </c:pt>
                <c:pt idx="123">
                  <c:v>100826</c:v>
                </c:pt>
                <c:pt idx="124">
                  <c:v>112766</c:v>
                </c:pt>
                <c:pt idx="125">
                  <c:v>128085</c:v>
                </c:pt>
                <c:pt idx="126">
                  <c:v>135134</c:v>
                </c:pt>
                <c:pt idx="127">
                  <c:v>157653</c:v>
                </c:pt>
                <c:pt idx="128">
                  <c:v>167911</c:v>
                </c:pt>
                <c:pt idx="129">
                  <c:v>182434</c:v>
                </c:pt>
                <c:pt idx="130">
                  <c:v>192512</c:v>
                </c:pt>
                <c:pt idx="131">
                  <c:v>202539</c:v>
                </c:pt>
                <c:pt idx="132">
                  <c:v>213082</c:v>
                </c:pt>
                <c:pt idx="133">
                  <c:v>220840</c:v>
                </c:pt>
                <c:pt idx="134">
                  <c:v>223869</c:v>
                </c:pt>
                <c:pt idx="135">
                  <c:v>232899</c:v>
                </c:pt>
                <c:pt idx="136">
                  <c:v>256530</c:v>
                </c:pt>
                <c:pt idx="137">
                  <c:v>270825</c:v>
                </c:pt>
                <c:pt idx="138">
                  <c:v>279606</c:v>
                </c:pt>
                <c:pt idx="139">
                  <c:v>288173</c:v>
                </c:pt>
                <c:pt idx="140">
                  <c:v>293107</c:v>
                </c:pt>
              </c:numCache>
            </c:numRef>
          </c:val>
        </c:ser>
        <c:ser>
          <c:idx val="2"/>
          <c:order val="2"/>
          <c:tx>
            <c:strRef>
              <c:f>[chart_xl.cfm]chart_xl!$D$1</c:f>
              <c:strCache>
                <c:ptCount val="1"/>
                <c:pt idx="0">
                  <c:v>Кредиты финансовым институтам</c:v>
                </c:pt>
              </c:strCache>
            </c:strRef>
          </c:tx>
          <c:cat>
            <c:strRef>
              <c:f>[chart_xl.cfm]chart_xl!$A$2:$A$142</c:f>
              <c:strCache>
                <c:ptCount val="141"/>
                <c:pt idx="0">
                  <c:v>01.03.2007</c:v>
                </c:pt>
                <c:pt idx="1">
                  <c:v>01.10.2007</c:v>
                </c:pt>
                <c:pt idx="2">
                  <c:v>01/17/07</c:v>
                </c:pt>
                <c:pt idx="3">
                  <c:v>01/24/07</c:v>
                </c:pt>
                <c:pt idx="4">
                  <c:v>01/31/07</c:v>
                </c:pt>
                <c:pt idx="5">
                  <c:v>02.07.2007</c:v>
                </c:pt>
                <c:pt idx="6">
                  <c:v>02/14/07</c:v>
                </c:pt>
                <c:pt idx="7">
                  <c:v>02/21/07</c:v>
                </c:pt>
                <c:pt idx="8">
                  <c:v>02/28/07</c:v>
                </c:pt>
                <c:pt idx="9">
                  <c:v>03.07.2007</c:v>
                </c:pt>
                <c:pt idx="10">
                  <c:v>03/14/07</c:v>
                </c:pt>
                <c:pt idx="11">
                  <c:v>03/21/07</c:v>
                </c:pt>
                <c:pt idx="12">
                  <c:v>03/28/07</c:v>
                </c:pt>
                <c:pt idx="13">
                  <c:v>04.04.2007</c:v>
                </c:pt>
                <c:pt idx="14">
                  <c:v>04.11.2007</c:v>
                </c:pt>
                <c:pt idx="15">
                  <c:v>04/18/07</c:v>
                </c:pt>
                <c:pt idx="16">
                  <c:v>04/25/07</c:v>
                </c:pt>
                <c:pt idx="17">
                  <c:v>05.02.2007</c:v>
                </c:pt>
                <c:pt idx="18">
                  <c:v>05.09.2007</c:v>
                </c:pt>
                <c:pt idx="19">
                  <c:v>05/16/07</c:v>
                </c:pt>
                <c:pt idx="20">
                  <c:v>05/23/07</c:v>
                </c:pt>
                <c:pt idx="21">
                  <c:v>05/30/07</c:v>
                </c:pt>
                <c:pt idx="22">
                  <c:v>06.06.2007</c:v>
                </c:pt>
                <c:pt idx="23">
                  <c:v>06/13/07</c:v>
                </c:pt>
                <c:pt idx="24">
                  <c:v>06/20/07</c:v>
                </c:pt>
                <c:pt idx="25">
                  <c:v>06/27/07</c:v>
                </c:pt>
                <c:pt idx="26">
                  <c:v>07.04.2007</c:v>
                </c:pt>
                <c:pt idx="27">
                  <c:v>07.11.2007</c:v>
                </c:pt>
                <c:pt idx="28">
                  <c:v>07/18/07</c:v>
                </c:pt>
                <c:pt idx="29">
                  <c:v>07/25/07</c:v>
                </c:pt>
                <c:pt idx="30">
                  <c:v>08.01.2007</c:v>
                </c:pt>
                <c:pt idx="31">
                  <c:v>08.08.2007</c:v>
                </c:pt>
                <c:pt idx="32">
                  <c:v>08/15/07</c:v>
                </c:pt>
                <c:pt idx="33">
                  <c:v>08/22/07</c:v>
                </c:pt>
                <c:pt idx="34">
                  <c:v>08/29/07</c:v>
                </c:pt>
                <c:pt idx="35">
                  <c:v>09.05.2007</c:v>
                </c:pt>
                <c:pt idx="36">
                  <c:v>09.12.2007</c:v>
                </c:pt>
                <c:pt idx="37">
                  <c:v>09/19/07</c:v>
                </c:pt>
                <c:pt idx="38">
                  <c:v>09/26/07</c:v>
                </c:pt>
                <c:pt idx="39">
                  <c:v>10.03.2007</c:v>
                </c:pt>
                <c:pt idx="40">
                  <c:v>10.10.2007</c:v>
                </c:pt>
                <c:pt idx="41">
                  <c:v>10/17/07</c:v>
                </c:pt>
                <c:pt idx="42">
                  <c:v>10/24/07</c:v>
                </c:pt>
                <c:pt idx="43">
                  <c:v>10/31/07</c:v>
                </c:pt>
                <c:pt idx="44">
                  <c:v>11.07.2007</c:v>
                </c:pt>
                <c:pt idx="45">
                  <c:v>11/14/07</c:v>
                </c:pt>
                <c:pt idx="46">
                  <c:v>11/21/07</c:v>
                </c:pt>
                <c:pt idx="47">
                  <c:v>11/28/07</c:v>
                </c:pt>
                <c:pt idx="48">
                  <c:v>12.05.2007</c:v>
                </c:pt>
                <c:pt idx="49">
                  <c:v>12.12.2007</c:v>
                </c:pt>
                <c:pt idx="50">
                  <c:v>12/19/07</c:v>
                </c:pt>
                <c:pt idx="51">
                  <c:v>12/26/07</c:v>
                </c:pt>
                <c:pt idx="52">
                  <c:v>01.02.2008</c:v>
                </c:pt>
                <c:pt idx="53">
                  <c:v>01.09.2008</c:v>
                </c:pt>
                <c:pt idx="54">
                  <c:v>01/16/08</c:v>
                </c:pt>
                <c:pt idx="55">
                  <c:v>01/23/08</c:v>
                </c:pt>
                <c:pt idx="56">
                  <c:v>01/30/08</c:v>
                </c:pt>
                <c:pt idx="57">
                  <c:v>02.06.2008</c:v>
                </c:pt>
                <c:pt idx="58">
                  <c:v>02/13/08</c:v>
                </c:pt>
                <c:pt idx="59">
                  <c:v>02/20/08</c:v>
                </c:pt>
                <c:pt idx="60">
                  <c:v>02/27/08</c:v>
                </c:pt>
                <c:pt idx="61">
                  <c:v>03.05.2008</c:v>
                </c:pt>
                <c:pt idx="62">
                  <c:v>03.12.2008</c:v>
                </c:pt>
                <c:pt idx="63">
                  <c:v>03/19/08</c:v>
                </c:pt>
                <c:pt idx="64">
                  <c:v>03/26/08</c:v>
                </c:pt>
                <c:pt idx="65">
                  <c:v>04.02.2008</c:v>
                </c:pt>
                <c:pt idx="66">
                  <c:v>04.09.2008</c:v>
                </c:pt>
                <c:pt idx="67">
                  <c:v>04/16/08</c:v>
                </c:pt>
                <c:pt idx="68">
                  <c:v>04/23/08</c:v>
                </c:pt>
                <c:pt idx="69">
                  <c:v>04/30/08</c:v>
                </c:pt>
                <c:pt idx="70">
                  <c:v>05.07.2008</c:v>
                </c:pt>
                <c:pt idx="71">
                  <c:v>05/14/08</c:v>
                </c:pt>
                <c:pt idx="72">
                  <c:v>05/21/08</c:v>
                </c:pt>
                <c:pt idx="73">
                  <c:v>05/28/08</c:v>
                </c:pt>
                <c:pt idx="74">
                  <c:v>06.04.2008</c:v>
                </c:pt>
                <c:pt idx="75">
                  <c:v>06.11.2008</c:v>
                </c:pt>
                <c:pt idx="76">
                  <c:v>06/18/08</c:v>
                </c:pt>
                <c:pt idx="77">
                  <c:v>06/25/08</c:v>
                </c:pt>
                <c:pt idx="78">
                  <c:v>07.02.2008</c:v>
                </c:pt>
                <c:pt idx="79">
                  <c:v>07.09.2008</c:v>
                </c:pt>
                <c:pt idx="80">
                  <c:v>07/16/08</c:v>
                </c:pt>
                <c:pt idx="81">
                  <c:v>07/23/08</c:v>
                </c:pt>
                <c:pt idx="82">
                  <c:v>07/30/08</c:v>
                </c:pt>
                <c:pt idx="83">
                  <c:v>08.06.2008</c:v>
                </c:pt>
                <c:pt idx="84">
                  <c:v>08/13/08</c:v>
                </c:pt>
                <c:pt idx="85">
                  <c:v>08/20/08</c:v>
                </c:pt>
                <c:pt idx="86">
                  <c:v>08/27/08</c:v>
                </c:pt>
                <c:pt idx="87">
                  <c:v>09.03.2008</c:v>
                </c:pt>
                <c:pt idx="88">
                  <c:v>09.10.2008</c:v>
                </c:pt>
                <c:pt idx="89">
                  <c:v>09/17/08</c:v>
                </c:pt>
                <c:pt idx="90">
                  <c:v>09/24/08</c:v>
                </c:pt>
                <c:pt idx="91">
                  <c:v>10.01.2008</c:v>
                </c:pt>
                <c:pt idx="92">
                  <c:v>10.08.2008</c:v>
                </c:pt>
                <c:pt idx="93">
                  <c:v>10/15/08</c:v>
                </c:pt>
                <c:pt idx="94">
                  <c:v>10/22/08</c:v>
                </c:pt>
                <c:pt idx="95">
                  <c:v>10/29/08</c:v>
                </c:pt>
                <c:pt idx="96">
                  <c:v>11.05.2008</c:v>
                </c:pt>
                <c:pt idx="97">
                  <c:v>11.12.2008</c:v>
                </c:pt>
                <c:pt idx="98">
                  <c:v>11/19/08</c:v>
                </c:pt>
                <c:pt idx="99">
                  <c:v>11/26/08</c:v>
                </c:pt>
                <c:pt idx="100">
                  <c:v>12.03.2008</c:v>
                </c:pt>
                <c:pt idx="101">
                  <c:v>12.10.2008</c:v>
                </c:pt>
                <c:pt idx="102">
                  <c:v>12/17/08</c:v>
                </c:pt>
                <c:pt idx="103">
                  <c:v>12/24/08</c:v>
                </c:pt>
                <c:pt idx="104">
                  <c:v>12/31/08</c:v>
                </c:pt>
                <c:pt idx="105">
                  <c:v>01.07.2009</c:v>
                </c:pt>
                <c:pt idx="106">
                  <c:v>01/14/09</c:v>
                </c:pt>
                <c:pt idx="107">
                  <c:v>01/21/09</c:v>
                </c:pt>
                <c:pt idx="108">
                  <c:v>01/28/09</c:v>
                </c:pt>
                <c:pt idx="109">
                  <c:v>02.04.2009</c:v>
                </c:pt>
                <c:pt idx="110">
                  <c:v>02.11.2009</c:v>
                </c:pt>
                <c:pt idx="111">
                  <c:v>02/18/09</c:v>
                </c:pt>
                <c:pt idx="112">
                  <c:v>02/25/09</c:v>
                </c:pt>
                <c:pt idx="113">
                  <c:v>03.04.2009</c:v>
                </c:pt>
                <c:pt idx="114">
                  <c:v>03.11.2009</c:v>
                </c:pt>
                <c:pt idx="115">
                  <c:v>03/18/09</c:v>
                </c:pt>
                <c:pt idx="116">
                  <c:v>03/25/09</c:v>
                </c:pt>
                <c:pt idx="117">
                  <c:v>04.01.2009</c:v>
                </c:pt>
                <c:pt idx="118">
                  <c:v>04.08.2009</c:v>
                </c:pt>
                <c:pt idx="119">
                  <c:v>04/15/09</c:v>
                </c:pt>
                <c:pt idx="120">
                  <c:v>04/22/09</c:v>
                </c:pt>
                <c:pt idx="121">
                  <c:v>04/29/09</c:v>
                </c:pt>
                <c:pt idx="122">
                  <c:v>05.06.2009</c:v>
                </c:pt>
                <c:pt idx="123">
                  <c:v>05/13/09</c:v>
                </c:pt>
                <c:pt idx="124">
                  <c:v>05/20/09</c:v>
                </c:pt>
                <c:pt idx="125">
                  <c:v>05/29/09</c:v>
                </c:pt>
                <c:pt idx="126">
                  <c:v>06.03.2009</c:v>
                </c:pt>
                <c:pt idx="127">
                  <c:v>06.10.2009</c:v>
                </c:pt>
                <c:pt idx="128">
                  <c:v>06/17/09</c:v>
                </c:pt>
                <c:pt idx="129">
                  <c:v>06/24/09</c:v>
                </c:pt>
                <c:pt idx="130">
                  <c:v>07.01.2009</c:v>
                </c:pt>
                <c:pt idx="131">
                  <c:v>07.08.2009</c:v>
                </c:pt>
                <c:pt idx="132">
                  <c:v>07/15/09</c:v>
                </c:pt>
                <c:pt idx="133">
                  <c:v>07/22/09</c:v>
                </c:pt>
                <c:pt idx="134">
                  <c:v>07/29/09</c:v>
                </c:pt>
                <c:pt idx="135">
                  <c:v>08.05.2009</c:v>
                </c:pt>
                <c:pt idx="136">
                  <c:v>08.12.2009</c:v>
                </c:pt>
                <c:pt idx="137">
                  <c:v>08/19/09</c:v>
                </c:pt>
                <c:pt idx="138">
                  <c:v>08/26/09</c:v>
                </c:pt>
                <c:pt idx="139">
                  <c:v>09.02.2009</c:v>
                </c:pt>
                <c:pt idx="140">
                  <c:v>09.09.2009</c:v>
                </c:pt>
              </c:strCache>
            </c:strRef>
          </c:cat>
          <c:val>
            <c:numRef>
              <c:f>[chart_xl.cfm]chart_xl!$D$2:$D$142</c:f>
              <c:numCache>
                <c:formatCode>General</c:formatCode>
                <c:ptCount val="141"/>
                <c:pt idx="0">
                  <c:v>88047</c:v>
                </c:pt>
                <c:pt idx="1">
                  <c:v>69095</c:v>
                </c:pt>
                <c:pt idx="2">
                  <c:v>68484</c:v>
                </c:pt>
                <c:pt idx="3">
                  <c:v>60369</c:v>
                </c:pt>
                <c:pt idx="4">
                  <c:v>67405</c:v>
                </c:pt>
                <c:pt idx="5">
                  <c:v>65920</c:v>
                </c:pt>
                <c:pt idx="6">
                  <c:v>69135</c:v>
                </c:pt>
                <c:pt idx="7">
                  <c:v>75274</c:v>
                </c:pt>
                <c:pt idx="8">
                  <c:v>76583</c:v>
                </c:pt>
                <c:pt idx="9">
                  <c:v>73767</c:v>
                </c:pt>
                <c:pt idx="10">
                  <c:v>73687</c:v>
                </c:pt>
                <c:pt idx="11">
                  <c:v>72386</c:v>
                </c:pt>
                <c:pt idx="12">
                  <c:v>72236</c:v>
                </c:pt>
                <c:pt idx="13">
                  <c:v>74031</c:v>
                </c:pt>
                <c:pt idx="14">
                  <c:v>69573</c:v>
                </c:pt>
                <c:pt idx="15">
                  <c:v>70640</c:v>
                </c:pt>
                <c:pt idx="16">
                  <c:v>68673</c:v>
                </c:pt>
                <c:pt idx="17">
                  <c:v>83260</c:v>
                </c:pt>
                <c:pt idx="18">
                  <c:v>67232</c:v>
                </c:pt>
                <c:pt idx="19">
                  <c:v>62197</c:v>
                </c:pt>
                <c:pt idx="20">
                  <c:v>64917</c:v>
                </c:pt>
                <c:pt idx="21">
                  <c:v>68969</c:v>
                </c:pt>
                <c:pt idx="22">
                  <c:v>74214</c:v>
                </c:pt>
                <c:pt idx="23">
                  <c:v>63952</c:v>
                </c:pt>
                <c:pt idx="24">
                  <c:v>67289</c:v>
                </c:pt>
                <c:pt idx="25">
                  <c:v>61329</c:v>
                </c:pt>
                <c:pt idx="26">
                  <c:v>78066</c:v>
                </c:pt>
                <c:pt idx="27">
                  <c:v>66530</c:v>
                </c:pt>
                <c:pt idx="28">
                  <c:v>68424</c:v>
                </c:pt>
                <c:pt idx="29">
                  <c:v>64876</c:v>
                </c:pt>
                <c:pt idx="30">
                  <c:v>73856</c:v>
                </c:pt>
                <c:pt idx="31">
                  <c:v>63829</c:v>
                </c:pt>
                <c:pt idx="32">
                  <c:v>82772</c:v>
                </c:pt>
                <c:pt idx="33">
                  <c:v>67863</c:v>
                </c:pt>
                <c:pt idx="34">
                  <c:v>70730</c:v>
                </c:pt>
                <c:pt idx="35">
                  <c:v>83285</c:v>
                </c:pt>
                <c:pt idx="36">
                  <c:v>82046</c:v>
                </c:pt>
                <c:pt idx="37">
                  <c:v>75020</c:v>
                </c:pt>
                <c:pt idx="38">
                  <c:v>83629</c:v>
                </c:pt>
                <c:pt idx="39">
                  <c:v>86653</c:v>
                </c:pt>
                <c:pt idx="40">
                  <c:v>82402</c:v>
                </c:pt>
                <c:pt idx="41">
                  <c:v>85762</c:v>
                </c:pt>
                <c:pt idx="42">
                  <c:v>86313</c:v>
                </c:pt>
                <c:pt idx="43">
                  <c:v>91893</c:v>
                </c:pt>
                <c:pt idx="44">
                  <c:v>92772</c:v>
                </c:pt>
                <c:pt idx="45">
                  <c:v>95064</c:v>
                </c:pt>
                <c:pt idx="46">
                  <c:v>98193</c:v>
                </c:pt>
                <c:pt idx="47">
                  <c:v>98429</c:v>
                </c:pt>
                <c:pt idx="48">
                  <c:v>93648</c:v>
                </c:pt>
                <c:pt idx="49">
                  <c:v>97799</c:v>
                </c:pt>
                <c:pt idx="50">
                  <c:v>112265</c:v>
                </c:pt>
                <c:pt idx="51">
                  <c:v>133936</c:v>
                </c:pt>
                <c:pt idx="52">
                  <c:v>168235</c:v>
                </c:pt>
                <c:pt idx="53">
                  <c:v>150798</c:v>
                </c:pt>
                <c:pt idx="54">
                  <c:v>146678</c:v>
                </c:pt>
                <c:pt idx="55">
                  <c:v>150055</c:v>
                </c:pt>
                <c:pt idx="56">
                  <c:v>158627</c:v>
                </c:pt>
                <c:pt idx="57">
                  <c:v>161677</c:v>
                </c:pt>
                <c:pt idx="58">
                  <c:v>156056</c:v>
                </c:pt>
                <c:pt idx="59">
                  <c:v>170965</c:v>
                </c:pt>
                <c:pt idx="60">
                  <c:v>168607</c:v>
                </c:pt>
                <c:pt idx="61">
                  <c:v>180510</c:v>
                </c:pt>
                <c:pt idx="62">
                  <c:v>172745</c:v>
                </c:pt>
                <c:pt idx="63">
                  <c:v>215775</c:v>
                </c:pt>
                <c:pt idx="64">
                  <c:v>251653</c:v>
                </c:pt>
                <c:pt idx="65">
                  <c:v>373111</c:v>
                </c:pt>
                <c:pt idx="66">
                  <c:v>416119</c:v>
                </c:pt>
                <c:pt idx="67">
                  <c:v>458124</c:v>
                </c:pt>
                <c:pt idx="68">
                  <c:v>490878</c:v>
                </c:pt>
                <c:pt idx="69">
                  <c:v>481391</c:v>
                </c:pt>
                <c:pt idx="70">
                  <c:v>492452</c:v>
                </c:pt>
                <c:pt idx="71">
                  <c:v>498788</c:v>
                </c:pt>
                <c:pt idx="72">
                  <c:v>500605</c:v>
                </c:pt>
                <c:pt idx="73">
                  <c:v>500218</c:v>
                </c:pt>
                <c:pt idx="74">
                  <c:v>507714</c:v>
                </c:pt>
                <c:pt idx="75">
                  <c:v>499567</c:v>
                </c:pt>
                <c:pt idx="76">
                  <c:v>519867</c:v>
                </c:pt>
                <c:pt idx="77">
                  <c:v>508925</c:v>
                </c:pt>
                <c:pt idx="78">
                  <c:v>499405</c:v>
                </c:pt>
                <c:pt idx="79">
                  <c:v>490922</c:v>
                </c:pt>
                <c:pt idx="80">
                  <c:v>485116</c:v>
                </c:pt>
                <c:pt idx="81">
                  <c:v>493133</c:v>
                </c:pt>
                <c:pt idx="82">
                  <c:v>513550</c:v>
                </c:pt>
                <c:pt idx="83">
                  <c:v>516110</c:v>
                </c:pt>
                <c:pt idx="84">
                  <c:v>509936</c:v>
                </c:pt>
                <c:pt idx="85">
                  <c:v>506921</c:v>
                </c:pt>
                <c:pt idx="86">
                  <c:v>525036</c:v>
                </c:pt>
                <c:pt idx="87">
                  <c:v>538042</c:v>
                </c:pt>
                <c:pt idx="88">
                  <c:v>550510</c:v>
                </c:pt>
                <c:pt idx="89">
                  <c:v>600227</c:v>
                </c:pt>
                <c:pt idx="90">
                  <c:v>808868</c:v>
                </c:pt>
                <c:pt idx="91">
                  <c:v>1008116</c:v>
                </c:pt>
                <c:pt idx="92">
                  <c:v>1040817</c:v>
                </c:pt>
                <c:pt idx="93">
                  <c:v>1311702</c:v>
                </c:pt>
                <c:pt idx="94">
                  <c:v>1393492</c:v>
                </c:pt>
                <c:pt idx="95">
                  <c:v>1438859</c:v>
                </c:pt>
                <c:pt idx="96">
                  <c:v>1443203</c:v>
                </c:pt>
                <c:pt idx="97">
                  <c:v>1571392</c:v>
                </c:pt>
                <c:pt idx="98">
                  <c:v>1534238</c:v>
                </c:pt>
                <c:pt idx="99">
                  <c:v>1428042</c:v>
                </c:pt>
                <c:pt idx="100">
                  <c:v>1479477</c:v>
                </c:pt>
                <c:pt idx="101">
                  <c:v>1590947</c:v>
                </c:pt>
                <c:pt idx="102">
                  <c:v>1562440</c:v>
                </c:pt>
                <c:pt idx="103">
                  <c:v>1444750</c:v>
                </c:pt>
                <c:pt idx="104">
                  <c:v>1471568</c:v>
                </c:pt>
                <c:pt idx="105">
                  <c:v>1402649</c:v>
                </c:pt>
                <c:pt idx="106">
                  <c:v>1272890</c:v>
                </c:pt>
                <c:pt idx="107">
                  <c:v>1239063</c:v>
                </c:pt>
                <c:pt idx="108">
                  <c:v>1211148</c:v>
                </c:pt>
                <c:pt idx="109">
                  <c:v>1109586</c:v>
                </c:pt>
                <c:pt idx="110">
                  <c:v>1098632</c:v>
                </c:pt>
                <c:pt idx="111">
                  <c:v>1123811</c:v>
                </c:pt>
                <c:pt idx="112">
                  <c:v>1111470</c:v>
                </c:pt>
                <c:pt idx="113">
                  <c:v>1140934</c:v>
                </c:pt>
                <c:pt idx="114">
                  <c:v>1123188</c:v>
                </c:pt>
                <c:pt idx="115">
                  <c:v>1119269</c:v>
                </c:pt>
                <c:pt idx="116">
                  <c:v>1100090</c:v>
                </c:pt>
                <c:pt idx="117">
                  <c:v>1040126</c:v>
                </c:pt>
                <c:pt idx="118">
                  <c:v>1008090</c:v>
                </c:pt>
                <c:pt idx="119">
                  <c:v>968422</c:v>
                </c:pt>
                <c:pt idx="120">
                  <c:v>945815</c:v>
                </c:pt>
                <c:pt idx="121">
                  <c:v>846842</c:v>
                </c:pt>
                <c:pt idx="122">
                  <c:v>839356</c:v>
                </c:pt>
                <c:pt idx="123">
                  <c:v>864110</c:v>
                </c:pt>
                <c:pt idx="124">
                  <c:v>851266</c:v>
                </c:pt>
                <c:pt idx="125">
                  <c:v>740865</c:v>
                </c:pt>
                <c:pt idx="126">
                  <c:v>739433</c:v>
                </c:pt>
                <c:pt idx="127">
                  <c:v>692646</c:v>
                </c:pt>
                <c:pt idx="128">
                  <c:v>664836</c:v>
                </c:pt>
                <c:pt idx="129">
                  <c:v>582096</c:v>
                </c:pt>
                <c:pt idx="130">
                  <c:v>569312</c:v>
                </c:pt>
                <c:pt idx="131">
                  <c:v>547975</c:v>
                </c:pt>
                <c:pt idx="132">
                  <c:v>555483</c:v>
                </c:pt>
                <c:pt idx="133">
                  <c:v>493525</c:v>
                </c:pt>
                <c:pt idx="134">
                  <c:v>492092</c:v>
                </c:pt>
                <c:pt idx="135">
                  <c:v>479800</c:v>
                </c:pt>
                <c:pt idx="136">
                  <c:v>480470</c:v>
                </c:pt>
                <c:pt idx="137">
                  <c:v>447237</c:v>
                </c:pt>
                <c:pt idx="138">
                  <c:v>435376</c:v>
                </c:pt>
                <c:pt idx="139">
                  <c:v>439496</c:v>
                </c:pt>
                <c:pt idx="140">
                  <c:v>436616</c:v>
                </c:pt>
              </c:numCache>
            </c:numRef>
          </c:val>
        </c:ser>
        <c:ser>
          <c:idx val="3"/>
          <c:order val="3"/>
          <c:tx>
            <c:strRef>
              <c:f>[chart_xl.cfm]chart_xl!$E$1</c:f>
              <c:strCache>
                <c:ptCount val="1"/>
                <c:pt idx="0">
                  <c:v>Ликвидность на ключевых кредитных рынках</c:v>
                </c:pt>
              </c:strCache>
            </c:strRef>
          </c:tx>
          <c:cat>
            <c:strRef>
              <c:f>[chart_xl.cfm]chart_xl!$A$2:$A$142</c:f>
              <c:strCache>
                <c:ptCount val="141"/>
                <c:pt idx="0">
                  <c:v>01.03.2007</c:v>
                </c:pt>
                <c:pt idx="1">
                  <c:v>01.10.2007</c:v>
                </c:pt>
                <c:pt idx="2">
                  <c:v>01/17/07</c:v>
                </c:pt>
                <c:pt idx="3">
                  <c:v>01/24/07</c:v>
                </c:pt>
                <c:pt idx="4">
                  <c:v>01/31/07</c:v>
                </c:pt>
                <c:pt idx="5">
                  <c:v>02.07.2007</c:v>
                </c:pt>
                <c:pt idx="6">
                  <c:v>02/14/07</c:v>
                </c:pt>
                <c:pt idx="7">
                  <c:v>02/21/07</c:v>
                </c:pt>
                <c:pt idx="8">
                  <c:v>02/28/07</c:v>
                </c:pt>
                <c:pt idx="9">
                  <c:v>03.07.2007</c:v>
                </c:pt>
                <c:pt idx="10">
                  <c:v>03/14/07</c:v>
                </c:pt>
                <c:pt idx="11">
                  <c:v>03/21/07</c:v>
                </c:pt>
                <c:pt idx="12">
                  <c:v>03/28/07</c:v>
                </c:pt>
                <c:pt idx="13">
                  <c:v>04.04.2007</c:v>
                </c:pt>
                <c:pt idx="14">
                  <c:v>04.11.2007</c:v>
                </c:pt>
                <c:pt idx="15">
                  <c:v>04/18/07</c:v>
                </c:pt>
                <c:pt idx="16">
                  <c:v>04/25/07</c:v>
                </c:pt>
                <c:pt idx="17">
                  <c:v>05.02.2007</c:v>
                </c:pt>
                <c:pt idx="18">
                  <c:v>05.09.2007</c:v>
                </c:pt>
                <c:pt idx="19">
                  <c:v>05/16/07</c:v>
                </c:pt>
                <c:pt idx="20">
                  <c:v>05/23/07</c:v>
                </c:pt>
                <c:pt idx="21">
                  <c:v>05/30/07</c:v>
                </c:pt>
                <c:pt idx="22">
                  <c:v>06.06.2007</c:v>
                </c:pt>
                <c:pt idx="23">
                  <c:v>06/13/07</c:v>
                </c:pt>
                <c:pt idx="24">
                  <c:v>06/20/07</c:v>
                </c:pt>
                <c:pt idx="25">
                  <c:v>06/27/07</c:v>
                </c:pt>
                <c:pt idx="26">
                  <c:v>07.04.2007</c:v>
                </c:pt>
                <c:pt idx="27">
                  <c:v>07.11.2007</c:v>
                </c:pt>
                <c:pt idx="28">
                  <c:v>07/18/07</c:v>
                </c:pt>
                <c:pt idx="29">
                  <c:v>07/25/07</c:v>
                </c:pt>
                <c:pt idx="30">
                  <c:v>08.01.2007</c:v>
                </c:pt>
                <c:pt idx="31">
                  <c:v>08.08.2007</c:v>
                </c:pt>
                <c:pt idx="32">
                  <c:v>08/15/07</c:v>
                </c:pt>
                <c:pt idx="33">
                  <c:v>08/22/07</c:v>
                </c:pt>
                <c:pt idx="34">
                  <c:v>08/29/07</c:v>
                </c:pt>
                <c:pt idx="35">
                  <c:v>09.05.2007</c:v>
                </c:pt>
                <c:pt idx="36">
                  <c:v>09.12.2007</c:v>
                </c:pt>
                <c:pt idx="37">
                  <c:v>09/19/07</c:v>
                </c:pt>
                <c:pt idx="38">
                  <c:v>09/26/07</c:v>
                </c:pt>
                <c:pt idx="39">
                  <c:v>10.03.2007</c:v>
                </c:pt>
                <c:pt idx="40">
                  <c:v>10.10.2007</c:v>
                </c:pt>
                <c:pt idx="41">
                  <c:v>10/17/07</c:v>
                </c:pt>
                <c:pt idx="42">
                  <c:v>10/24/07</c:v>
                </c:pt>
                <c:pt idx="43">
                  <c:v>10/31/07</c:v>
                </c:pt>
                <c:pt idx="44">
                  <c:v>11.07.2007</c:v>
                </c:pt>
                <c:pt idx="45">
                  <c:v>11/14/07</c:v>
                </c:pt>
                <c:pt idx="46">
                  <c:v>11/21/07</c:v>
                </c:pt>
                <c:pt idx="47">
                  <c:v>11/28/07</c:v>
                </c:pt>
                <c:pt idx="48">
                  <c:v>12.05.2007</c:v>
                </c:pt>
                <c:pt idx="49">
                  <c:v>12.12.2007</c:v>
                </c:pt>
                <c:pt idx="50">
                  <c:v>12/19/07</c:v>
                </c:pt>
                <c:pt idx="51">
                  <c:v>12/26/07</c:v>
                </c:pt>
                <c:pt idx="52">
                  <c:v>01.02.2008</c:v>
                </c:pt>
                <c:pt idx="53">
                  <c:v>01.09.2008</c:v>
                </c:pt>
                <c:pt idx="54">
                  <c:v>01/16/08</c:v>
                </c:pt>
                <c:pt idx="55">
                  <c:v>01/23/08</c:v>
                </c:pt>
                <c:pt idx="56">
                  <c:v>01/30/08</c:v>
                </c:pt>
                <c:pt idx="57">
                  <c:v>02.06.2008</c:v>
                </c:pt>
                <c:pt idx="58">
                  <c:v>02/13/08</c:v>
                </c:pt>
                <c:pt idx="59">
                  <c:v>02/20/08</c:v>
                </c:pt>
                <c:pt idx="60">
                  <c:v>02/27/08</c:v>
                </c:pt>
                <c:pt idx="61">
                  <c:v>03.05.2008</c:v>
                </c:pt>
                <c:pt idx="62">
                  <c:v>03.12.2008</c:v>
                </c:pt>
                <c:pt idx="63">
                  <c:v>03/19/08</c:v>
                </c:pt>
                <c:pt idx="64">
                  <c:v>03/26/08</c:v>
                </c:pt>
                <c:pt idx="65">
                  <c:v>04.02.2008</c:v>
                </c:pt>
                <c:pt idx="66">
                  <c:v>04.09.2008</c:v>
                </c:pt>
                <c:pt idx="67">
                  <c:v>04/16/08</c:v>
                </c:pt>
                <c:pt idx="68">
                  <c:v>04/23/08</c:v>
                </c:pt>
                <c:pt idx="69">
                  <c:v>04/30/08</c:v>
                </c:pt>
                <c:pt idx="70">
                  <c:v>05.07.2008</c:v>
                </c:pt>
                <c:pt idx="71">
                  <c:v>05/14/08</c:v>
                </c:pt>
                <c:pt idx="72">
                  <c:v>05/21/08</c:v>
                </c:pt>
                <c:pt idx="73">
                  <c:v>05/28/08</c:v>
                </c:pt>
                <c:pt idx="74">
                  <c:v>06.04.2008</c:v>
                </c:pt>
                <c:pt idx="75">
                  <c:v>06.11.2008</c:v>
                </c:pt>
                <c:pt idx="76">
                  <c:v>06/18/08</c:v>
                </c:pt>
                <c:pt idx="77">
                  <c:v>06/25/08</c:v>
                </c:pt>
                <c:pt idx="78">
                  <c:v>07.02.2008</c:v>
                </c:pt>
                <c:pt idx="79">
                  <c:v>07.09.2008</c:v>
                </c:pt>
                <c:pt idx="80">
                  <c:v>07/16/08</c:v>
                </c:pt>
                <c:pt idx="81">
                  <c:v>07/23/08</c:v>
                </c:pt>
                <c:pt idx="82">
                  <c:v>07/30/08</c:v>
                </c:pt>
                <c:pt idx="83">
                  <c:v>08.06.2008</c:v>
                </c:pt>
                <c:pt idx="84">
                  <c:v>08/13/08</c:v>
                </c:pt>
                <c:pt idx="85">
                  <c:v>08/20/08</c:v>
                </c:pt>
                <c:pt idx="86">
                  <c:v>08/27/08</c:v>
                </c:pt>
                <c:pt idx="87">
                  <c:v>09.03.2008</c:v>
                </c:pt>
                <c:pt idx="88">
                  <c:v>09.10.2008</c:v>
                </c:pt>
                <c:pt idx="89">
                  <c:v>09/17/08</c:v>
                </c:pt>
                <c:pt idx="90">
                  <c:v>09/24/08</c:v>
                </c:pt>
                <c:pt idx="91">
                  <c:v>10.01.2008</c:v>
                </c:pt>
                <c:pt idx="92">
                  <c:v>10.08.2008</c:v>
                </c:pt>
                <c:pt idx="93">
                  <c:v>10/15/08</c:v>
                </c:pt>
                <c:pt idx="94">
                  <c:v>10/22/08</c:v>
                </c:pt>
                <c:pt idx="95">
                  <c:v>10/29/08</c:v>
                </c:pt>
                <c:pt idx="96">
                  <c:v>11.05.2008</c:v>
                </c:pt>
                <c:pt idx="97">
                  <c:v>11.12.2008</c:v>
                </c:pt>
                <c:pt idx="98">
                  <c:v>11/19/08</c:v>
                </c:pt>
                <c:pt idx="99">
                  <c:v>11/26/08</c:v>
                </c:pt>
                <c:pt idx="100">
                  <c:v>12.03.2008</c:v>
                </c:pt>
                <c:pt idx="101">
                  <c:v>12.10.2008</c:v>
                </c:pt>
                <c:pt idx="102">
                  <c:v>12/17/08</c:v>
                </c:pt>
                <c:pt idx="103">
                  <c:v>12/24/08</c:v>
                </c:pt>
                <c:pt idx="104">
                  <c:v>12/31/08</c:v>
                </c:pt>
                <c:pt idx="105">
                  <c:v>01.07.2009</c:v>
                </c:pt>
                <c:pt idx="106">
                  <c:v>01/14/09</c:v>
                </c:pt>
                <c:pt idx="107">
                  <c:v>01/21/09</c:v>
                </c:pt>
                <c:pt idx="108">
                  <c:v>01/28/09</c:v>
                </c:pt>
                <c:pt idx="109">
                  <c:v>02.04.2009</c:v>
                </c:pt>
                <c:pt idx="110">
                  <c:v>02.11.2009</c:v>
                </c:pt>
                <c:pt idx="111">
                  <c:v>02/18/09</c:v>
                </c:pt>
                <c:pt idx="112">
                  <c:v>02/25/09</c:v>
                </c:pt>
                <c:pt idx="113">
                  <c:v>03.04.2009</c:v>
                </c:pt>
                <c:pt idx="114">
                  <c:v>03.11.2009</c:v>
                </c:pt>
                <c:pt idx="115">
                  <c:v>03/18/09</c:v>
                </c:pt>
                <c:pt idx="116">
                  <c:v>03/25/09</c:v>
                </c:pt>
                <c:pt idx="117">
                  <c:v>04.01.2009</c:v>
                </c:pt>
                <c:pt idx="118">
                  <c:v>04.08.2009</c:v>
                </c:pt>
                <c:pt idx="119">
                  <c:v>04/15/09</c:v>
                </c:pt>
                <c:pt idx="120">
                  <c:v>04/22/09</c:v>
                </c:pt>
                <c:pt idx="121">
                  <c:v>04/29/09</c:v>
                </c:pt>
                <c:pt idx="122">
                  <c:v>05.06.2009</c:v>
                </c:pt>
                <c:pt idx="123">
                  <c:v>05/13/09</c:v>
                </c:pt>
                <c:pt idx="124">
                  <c:v>05/20/09</c:v>
                </c:pt>
                <c:pt idx="125">
                  <c:v>05/29/09</c:v>
                </c:pt>
                <c:pt idx="126">
                  <c:v>06.03.2009</c:v>
                </c:pt>
                <c:pt idx="127">
                  <c:v>06.10.2009</c:v>
                </c:pt>
                <c:pt idx="128">
                  <c:v>06/17/09</c:v>
                </c:pt>
                <c:pt idx="129">
                  <c:v>06/24/09</c:v>
                </c:pt>
                <c:pt idx="130">
                  <c:v>07.01.2009</c:v>
                </c:pt>
                <c:pt idx="131">
                  <c:v>07.08.2009</c:v>
                </c:pt>
                <c:pt idx="132">
                  <c:v>07/15/09</c:v>
                </c:pt>
                <c:pt idx="133">
                  <c:v>07/22/09</c:v>
                </c:pt>
                <c:pt idx="134">
                  <c:v>07/29/09</c:v>
                </c:pt>
                <c:pt idx="135">
                  <c:v>08.05.2009</c:v>
                </c:pt>
                <c:pt idx="136">
                  <c:v>08.12.2009</c:v>
                </c:pt>
                <c:pt idx="137">
                  <c:v>08/19/09</c:v>
                </c:pt>
                <c:pt idx="138">
                  <c:v>08/26/09</c:v>
                </c:pt>
                <c:pt idx="139">
                  <c:v>09.02.2009</c:v>
                </c:pt>
                <c:pt idx="140">
                  <c:v>09.09.2009</c:v>
                </c:pt>
              </c:strCache>
            </c:strRef>
          </c:cat>
          <c:val>
            <c:numRef>
              <c:f>[chart_xl.cfm]chart_xl!$E$2:$E$142</c:f>
              <c:numCache>
                <c:formatCode>General</c:formatCode>
                <c:ptCount val="1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29816</c:v>
                </c:pt>
                <c:pt idx="79">
                  <c:v>28900</c:v>
                </c:pt>
                <c:pt idx="80">
                  <c:v>28955</c:v>
                </c:pt>
                <c:pt idx="81">
                  <c:v>29025</c:v>
                </c:pt>
                <c:pt idx="82">
                  <c:v>29065</c:v>
                </c:pt>
                <c:pt idx="83">
                  <c:v>29105</c:v>
                </c:pt>
                <c:pt idx="84">
                  <c:v>29145</c:v>
                </c:pt>
                <c:pt idx="85">
                  <c:v>29183</c:v>
                </c:pt>
                <c:pt idx="86">
                  <c:v>29213</c:v>
                </c:pt>
                <c:pt idx="87">
                  <c:v>29253</c:v>
                </c:pt>
                <c:pt idx="88">
                  <c:v>29293</c:v>
                </c:pt>
                <c:pt idx="89">
                  <c:v>29333</c:v>
                </c:pt>
                <c:pt idx="90">
                  <c:v>51133</c:v>
                </c:pt>
                <c:pt idx="91">
                  <c:v>151517</c:v>
                </c:pt>
                <c:pt idx="92">
                  <c:v>175342</c:v>
                </c:pt>
                <c:pt idx="93">
                  <c:v>159108</c:v>
                </c:pt>
                <c:pt idx="94">
                  <c:v>143356</c:v>
                </c:pt>
                <c:pt idx="95">
                  <c:v>167530</c:v>
                </c:pt>
                <c:pt idx="96">
                  <c:v>344587</c:v>
                </c:pt>
                <c:pt idx="97">
                  <c:v>357030</c:v>
                </c:pt>
                <c:pt idx="98">
                  <c:v>362434</c:v>
                </c:pt>
                <c:pt idx="99">
                  <c:v>372453</c:v>
                </c:pt>
                <c:pt idx="100">
                  <c:v>397659</c:v>
                </c:pt>
                <c:pt idx="101">
                  <c:v>397355</c:v>
                </c:pt>
                <c:pt idx="102">
                  <c:v>408560</c:v>
                </c:pt>
                <c:pt idx="103">
                  <c:v>425690</c:v>
                </c:pt>
                <c:pt idx="104">
                  <c:v>431230</c:v>
                </c:pt>
                <c:pt idx="105">
                  <c:v>431037</c:v>
                </c:pt>
                <c:pt idx="106">
                  <c:v>427103</c:v>
                </c:pt>
                <c:pt idx="107">
                  <c:v>439301</c:v>
                </c:pt>
                <c:pt idx="108">
                  <c:v>404503</c:v>
                </c:pt>
                <c:pt idx="109">
                  <c:v>348510</c:v>
                </c:pt>
                <c:pt idx="110">
                  <c:v>343329</c:v>
                </c:pt>
                <c:pt idx="111">
                  <c:v>336386</c:v>
                </c:pt>
                <c:pt idx="112">
                  <c:v>329857</c:v>
                </c:pt>
                <c:pt idx="113">
                  <c:v>323929</c:v>
                </c:pt>
                <c:pt idx="114">
                  <c:v>320217</c:v>
                </c:pt>
                <c:pt idx="115">
                  <c:v>322472</c:v>
                </c:pt>
                <c:pt idx="116">
                  <c:v>320948</c:v>
                </c:pt>
                <c:pt idx="117">
                  <c:v>328050</c:v>
                </c:pt>
                <c:pt idx="118">
                  <c:v>332438</c:v>
                </c:pt>
                <c:pt idx="119">
                  <c:v>330108</c:v>
                </c:pt>
                <c:pt idx="120">
                  <c:v>320322</c:v>
                </c:pt>
                <c:pt idx="121">
                  <c:v>304841</c:v>
                </c:pt>
                <c:pt idx="122">
                  <c:v>252605</c:v>
                </c:pt>
                <c:pt idx="123">
                  <c:v>266867</c:v>
                </c:pt>
                <c:pt idx="124">
                  <c:v>267034</c:v>
                </c:pt>
                <c:pt idx="125">
                  <c:v>258801</c:v>
                </c:pt>
                <c:pt idx="126">
                  <c:v>248099</c:v>
                </c:pt>
                <c:pt idx="127">
                  <c:v>241706</c:v>
                </c:pt>
                <c:pt idx="128">
                  <c:v>241485</c:v>
                </c:pt>
                <c:pt idx="129">
                  <c:v>231937</c:v>
                </c:pt>
                <c:pt idx="130">
                  <c:v>221781</c:v>
                </c:pt>
                <c:pt idx="131">
                  <c:v>213089</c:v>
                </c:pt>
                <c:pt idx="132">
                  <c:v>207182</c:v>
                </c:pt>
                <c:pt idx="133">
                  <c:v>204702</c:v>
                </c:pt>
                <c:pt idx="134">
                  <c:v>186762</c:v>
                </c:pt>
                <c:pt idx="135">
                  <c:v>157752</c:v>
                </c:pt>
                <c:pt idx="136">
                  <c:v>151500</c:v>
                </c:pt>
                <c:pt idx="137">
                  <c:v>154589</c:v>
                </c:pt>
                <c:pt idx="138">
                  <c:v>149755</c:v>
                </c:pt>
                <c:pt idx="139">
                  <c:v>147079</c:v>
                </c:pt>
                <c:pt idx="140">
                  <c:v>145532</c:v>
                </c:pt>
              </c:numCache>
            </c:numRef>
          </c:val>
        </c:ser>
        <c:ser>
          <c:idx val="4"/>
          <c:order val="4"/>
          <c:tx>
            <c:strRef>
              <c:f>[chart_xl.cfm]chart_xl!$F$1</c:f>
              <c:strCache>
                <c:ptCount val="1"/>
                <c:pt idx="0">
                  <c:v>Выкуп ипотечных ценных бумаг</c:v>
                </c:pt>
              </c:strCache>
            </c:strRef>
          </c:tx>
          <c:cat>
            <c:strRef>
              <c:f>[chart_xl.cfm]chart_xl!$A$2:$A$142</c:f>
              <c:strCache>
                <c:ptCount val="141"/>
                <c:pt idx="0">
                  <c:v>01.03.2007</c:v>
                </c:pt>
                <c:pt idx="1">
                  <c:v>01.10.2007</c:v>
                </c:pt>
                <c:pt idx="2">
                  <c:v>01/17/07</c:v>
                </c:pt>
                <c:pt idx="3">
                  <c:v>01/24/07</c:v>
                </c:pt>
                <c:pt idx="4">
                  <c:v>01/31/07</c:v>
                </c:pt>
                <c:pt idx="5">
                  <c:v>02.07.2007</c:v>
                </c:pt>
                <c:pt idx="6">
                  <c:v>02/14/07</c:v>
                </c:pt>
                <c:pt idx="7">
                  <c:v>02/21/07</c:v>
                </c:pt>
                <c:pt idx="8">
                  <c:v>02/28/07</c:v>
                </c:pt>
                <c:pt idx="9">
                  <c:v>03.07.2007</c:v>
                </c:pt>
                <c:pt idx="10">
                  <c:v>03/14/07</c:v>
                </c:pt>
                <c:pt idx="11">
                  <c:v>03/21/07</c:v>
                </c:pt>
                <c:pt idx="12">
                  <c:v>03/28/07</c:v>
                </c:pt>
                <c:pt idx="13">
                  <c:v>04.04.2007</c:v>
                </c:pt>
                <c:pt idx="14">
                  <c:v>04.11.2007</c:v>
                </c:pt>
                <c:pt idx="15">
                  <c:v>04/18/07</c:v>
                </c:pt>
                <c:pt idx="16">
                  <c:v>04/25/07</c:v>
                </c:pt>
                <c:pt idx="17">
                  <c:v>05.02.2007</c:v>
                </c:pt>
                <c:pt idx="18">
                  <c:v>05.09.2007</c:v>
                </c:pt>
                <c:pt idx="19">
                  <c:v>05/16/07</c:v>
                </c:pt>
                <c:pt idx="20">
                  <c:v>05/23/07</c:v>
                </c:pt>
                <c:pt idx="21">
                  <c:v>05/30/07</c:v>
                </c:pt>
                <c:pt idx="22">
                  <c:v>06.06.2007</c:v>
                </c:pt>
                <c:pt idx="23">
                  <c:v>06/13/07</c:v>
                </c:pt>
                <c:pt idx="24">
                  <c:v>06/20/07</c:v>
                </c:pt>
                <c:pt idx="25">
                  <c:v>06/27/07</c:v>
                </c:pt>
                <c:pt idx="26">
                  <c:v>07.04.2007</c:v>
                </c:pt>
                <c:pt idx="27">
                  <c:v>07.11.2007</c:v>
                </c:pt>
                <c:pt idx="28">
                  <c:v>07/18/07</c:v>
                </c:pt>
                <c:pt idx="29">
                  <c:v>07/25/07</c:v>
                </c:pt>
                <c:pt idx="30">
                  <c:v>08.01.2007</c:v>
                </c:pt>
                <c:pt idx="31">
                  <c:v>08.08.2007</c:v>
                </c:pt>
                <c:pt idx="32">
                  <c:v>08/15/07</c:v>
                </c:pt>
                <c:pt idx="33">
                  <c:v>08/22/07</c:v>
                </c:pt>
                <c:pt idx="34">
                  <c:v>08/29/07</c:v>
                </c:pt>
                <c:pt idx="35">
                  <c:v>09.05.2007</c:v>
                </c:pt>
                <c:pt idx="36">
                  <c:v>09.12.2007</c:v>
                </c:pt>
                <c:pt idx="37">
                  <c:v>09/19/07</c:v>
                </c:pt>
                <c:pt idx="38">
                  <c:v>09/26/07</c:v>
                </c:pt>
                <c:pt idx="39">
                  <c:v>10.03.2007</c:v>
                </c:pt>
                <c:pt idx="40">
                  <c:v>10.10.2007</c:v>
                </c:pt>
                <c:pt idx="41">
                  <c:v>10/17/07</c:v>
                </c:pt>
                <c:pt idx="42">
                  <c:v>10/24/07</c:v>
                </c:pt>
                <c:pt idx="43">
                  <c:v>10/31/07</c:v>
                </c:pt>
                <c:pt idx="44">
                  <c:v>11.07.2007</c:v>
                </c:pt>
                <c:pt idx="45">
                  <c:v>11/14/07</c:v>
                </c:pt>
                <c:pt idx="46">
                  <c:v>11/21/07</c:v>
                </c:pt>
                <c:pt idx="47">
                  <c:v>11/28/07</c:v>
                </c:pt>
                <c:pt idx="48">
                  <c:v>12.05.2007</c:v>
                </c:pt>
                <c:pt idx="49">
                  <c:v>12.12.2007</c:v>
                </c:pt>
                <c:pt idx="50">
                  <c:v>12/19/07</c:v>
                </c:pt>
                <c:pt idx="51">
                  <c:v>12/26/07</c:v>
                </c:pt>
                <c:pt idx="52">
                  <c:v>01.02.2008</c:v>
                </c:pt>
                <c:pt idx="53">
                  <c:v>01.09.2008</c:v>
                </c:pt>
                <c:pt idx="54">
                  <c:v>01/16/08</c:v>
                </c:pt>
                <c:pt idx="55">
                  <c:v>01/23/08</c:v>
                </c:pt>
                <c:pt idx="56">
                  <c:v>01/30/08</c:v>
                </c:pt>
                <c:pt idx="57">
                  <c:v>02.06.2008</c:v>
                </c:pt>
                <c:pt idx="58">
                  <c:v>02/13/08</c:v>
                </c:pt>
                <c:pt idx="59">
                  <c:v>02/20/08</c:v>
                </c:pt>
                <c:pt idx="60">
                  <c:v>02/27/08</c:v>
                </c:pt>
                <c:pt idx="61">
                  <c:v>03.05.2008</c:v>
                </c:pt>
                <c:pt idx="62">
                  <c:v>03.12.2008</c:v>
                </c:pt>
                <c:pt idx="63">
                  <c:v>03/19/08</c:v>
                </c:pt>
                <c:pt idx="64">
                  <c:v>03/26/08</c:v>
                </c:pt>
                <c:pt idx="65">
                  <c:v>04.02.2008</c:v>
                </c:pt>
                <c:pt idx="66">
                  <c:v>04.09.2008</c:v>
                </c:pt>
                <c:pt idx="67">
                  <c:v>04/16/08</c:v>
                </c:pt>
                <c:pt idx="68">
                  <c:v>04/23/08</c:v>
                </c:pt>
                <c:pt idx="69">
                  <c:v>04/30/08</c:v>
                </c:pt>
                <c:pt idx="70">
                  <c:v>05.07.2008</c:v>
                </c:pt>
                <c:pt idx="71">
                  <c:v>05/14/08</c:v>
                </c:pt>
                <c:pt idx="72">
                  <c:v>05/21/08</c:v>
                </c:pt>
                <c:pt idx="73">
                  <c:v>05/28/08</c:v>
                </c:pt>
                <c:pt idx="74">
                  <c:v>06.04.2008</c:v>
                </c:pt>
                <c:pt idx="75">
                  <c:v>06.11.2008</c:v>
                </c:pt>
                <c:pt idx="76">
                  <c:v>06/18/08</c:v>
                </c:pt>
                <c:pt idx="77">
                  <c:v>06/25/08</c:v>
                </c:pt>
                <c:pt idx="78">
                  <c:v>07.02.2008</c:v>
                </c:pt>
                <c:pt idx="79">
                  <c:v>07.09.2008</c:v>
                </c:pt>
                <c:pt idx="80">
                  <c:v>07/16/08</c:v>
                </c:pt>
                <c:pt idx="81">
                  <c:v>07/23/08</c:v>
                </c:pt>
                <c:pt idx="82">
                  <c:v>07/30/08</c:v>
                </c:pt>
                <c:pt idx="83">
                  <c:v>08.06.2008</c:v>
                </c:pt>
                <c:pt idx="84">
                  <c:v>08/13/08</c:v>
                </c:pt>
                <c:pt idx="85">
                  <c:v>08/20/08</c:v>
                </c:pt>
                <c:pt idx="86">
                  <c:v>08/27/08</c:v>
                </c:pt>
                <c:pt idx="87">
                  <c:v>09.03.2008</c:v>
                </c:pt>
                <c:pt idx="88">
                  <c:v>09.10.2008</c:v>
                </c:pt>
                <c:pt idx="89">
                  <c:v>09/17/08</c:v>
                </c:pt>
                <c:pt idx="90">
                  <c:v>09/24/08</c:v>
                </c:pt>
                <c:pt idx="91">
                  <c:v>10.01.2008</c:v>
                </c:pt>
                <c:pt idx="92">
                  <c:v>10.08.2008</c:v>
                </c:pt>
                <c:pt idx="93">
                  <c:v>10/15/08</c:v>
                </c:pt>
                <c:pt idx="94">
                  <c:v>10/22/08</c:v>
                </c:pt>
                <c:pt idx="95">
                  <c:v>10/29/08</c:v>
                </c:pt>
                <c:pt idx="96">
                  <c:v>11.05.2008</c:v>
                </c:pt>
                <c:pt idx="97">
                  <c:v>11.12.2008</c:v>
                </c:pt>
                <c:pt idx="98">
                  <c:v>11/19/08</c:v>
                </c:pt>
                <c:pt idx="99">
                  <c:v>11/26/08</c:v>
                </c:pt>
                <c:pt idx="100">
                  <c:v>12.03.2008</c:v>
                </c:pt>
                <c:pt idx="101">
                  <c:v>12.10.2008</c:v>
                </c:pt>
                <c:pt idx="102">
                  <c:v>12/17/08</c:v>
                </c:pt>
                <c:pt idx="103">
                  <c:v>12/24/08</c:v>
                </c:pt>
                <c:pt idx="104">
                  <c:v>12/31/08</c:v>
                </c:pt>
                <c:pt idx="105">
                  <c:v>01.07.2009</c:v>
                </c:pt>
                <c:pt idx="106">
                  <c:v>01/14/09</c:v>
                </c:pt>
                <c:pt idx="107">
                  <c:v>01/21/09</c:v>
                </c:pt>
                <c:pt idx="108">
                  <c:v>01/28/09</c:v>
                </c:pt>
                <c:pt idx="109">
                  <c:v>02.04.2009</c:v>
                </c:pt>
                <c:pt idx="110">
                  <c:v>02.11.2009</c:v>
                </c:pt>
                <c:pt idx="111">
                  <c:v>02/18/09</c:v>
                </c:pt>
                <c:pt idx="112">
                  <c:v>02/25/09</c:v>
                </c:pt>
                <c:pt idx="113">
                  <c:v>03.04.2009</c:v>
                </c:pt>
                <c:pt idx="114">
                  <c:v>03.11.2009</c:v>
                </c:pt>
                <c:pt idx="115">
                  <c:v>03/18/09</c:v>
                </c:pt>
                <c:pt idx="116">
                  <c:v>03/25/09</c:v>
                </c:pt>
                <c:pt idx="117">
                  <c:v>04.01.2009</c:v>
                </c:pt>
                <c:pt idx="118">
                  <c:v>04.08.2009</c:v>
                </c:pt>
                <c:pt idx="119">
                  <c:v>04/15/09</c:v>
                </c:pt>
                <c:pt idx="120">
                  <c:v>04/22/09</c:v>
                </c:pt>
                <c:pt idx="121">
                  <c:v>04/29/09</c:v>
                </c:pt>
                <c:pt idx="122">
                  <c:v>05.06.2009</c:v>
                </c:pt>
                <c:pt idx="123">
                  <c:v>05/13/09</c:v>
                </c:pt>
                <c:pt idx="124">
                  <c:v>05/20/09</c:v>
                </c:pt>
                <c:pt idx="125">
                  <c:v>05/29/09</c:v>
                </c:pt>
                <c:pt idx="126">
                  <c:v>06.03.2009</c:v>
                </c:pt>
                <c:pt idx="127">
                  <c:v>06.10.2009</c:v>
                </c:pt>
                <c:pt idx="128">
                  <c:v>06/17/09</c:v>
                </c:pt>
                <c:pt idx="129">
                  <c:v>06/24/09</c:v>
                </c:pt>
                <c:pt idx="130">
                  <c:v>07.01.2009</c:v>
                </c:pt>
                <c:pt idx="131">
                  <c:v>07.08.2009</c:v>
                </c:pt>
                <c:pt idx="132">
                  <c:v>07/15/09</c:v>
                </c:pt>
                <c:pt idx="133">
                  <c:v>07/22/09</c:v>
                </c:pt>
                <c:pt idx="134">
                  <c:v>07/29/09</c:v>
                </c:pt>
                <c:pt idx="135">
                  <c:v>08.05.2009</c:v>
                </c:pt>
                <c:pt idx="136">
                  <c:v>08.12.2009</c:v>
                </c:pt>
                <c:pt idx="137">
                  <c:v>08/19/09</c:v>
                </c:pt>
                <c:pt idx="138">
                  <c:v>08/26/09</c:v>
                </c:pt>
                <c:pt idx="139">
                  <c:v>09.02.2009</c:v>
                </c:pt>
                <c:pt idx="140">
                  <c:v>09.09.2009</c:v>
                </c:pt>
              </c:strCache>
            </c:strRef>
          </c:cat>
          <c:val>
            <c:numRef>
              <c:f>[chart_xl.cfm]chart_xl!$F$2:$F$142</c:f>
              <c:numCache>
                <c:formatCode>General</c:formatCode>
                <c:ptCount val="1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3714</c:v>
                </c:pt>
                <c:pt idx="91">
                  <c:v>11929</c:v>
                </c:pt>
                <c:pt idx="92">
                  <c:v>14347</c:v>
                </c:pt>
                <c:pt idx="93">
                  <c:v>14105</c:v>
                </c:pt>
                <c:pt idx="94">
                  <c:v>14105</c:v>
                </c:pt>
                <c:pt idx="95">
                  <c:v>13897</c:v>
                </c:pt>
                <c:pt idx="96">
                  <c:v>13565</c:v>
                </c:pt>
                <c:pt idx="97">
                  <c:v>13155</c:v>
                </c:pt>
                <c:pt idx="98">
                  <c:v>12654</c:v>
                </c:pt>
                <c:pt idx="99">
                  <c:v>12261</c:v>
                </c:pt>
                <c:pt idx="100">
                  <c:v>12057</c:v>
                </c:pt>
                <c:pt idx="101">
                  <c:v>13106</c:v>
                </c:pt>
                <c:pt idx="102">
                  <c:v>16587</c:v>
                </c:pt>
                <c:pt idx="103">
                  <c:v>19927</c:v>
                </c:pt>
                <c:pt idx="104">
                  <c:v>20266</c:v>
                </c:pt>
                <c:pt idx="105">
                  <c:v>19587</c:v>
                </c:pt>
                <c:pt idx="106">
                  <c:v>21900</c:v>
                </c:pt>
                <c:pt idx="107">
                  <c:v>29942</c:v>
                </c:pt>
                <c:pt idx="108">
                  <c:v>33492</c:v>
                </c:pt>
                <c:pt idx="109">
                  <c:v>36406</c:v>
                </c:pt>
                <c:pt idx="110">
                  <c:v>39208</c:v>
                </c:pt>
                <c:pt idx="111">
                  <c:v>95629</c:v>
                </c:pt>
                <c:pt idx="112">
                  <c:v>104398</c:v>
                </c:pt>
                <c:pt idx="113">
                  <c:v>107114</c:v>
                </c:pt>
                <c:pt idx="114">
                  <c:v>109418</c:v>
                </c:pt>
                <c:pt idx="115">
                  <c:v>271958</c:v>
                </c:pt>
                <c:pt idx="116">
                  <c:v>285760</c:v>
                </c:pt>
                <c:pt idx="117">
                  <c:v>287277</c:v>
                </c:pt>
                <c:pt idx="118">
                  <c:v>291399</c:v>
                </c:pt>
                <c:pt idx="119">
                  <c:v>344975</c:v>
                </c:pt>
                <c:pt idx="120">
                  <c:v>425356</c:v>
                </c:pt>
                <c:pt idx="121">
                  <c:v>433802</c:v>
                </c:pt>
                <c:pt idx="122">
                  <c:v>435414</c:v>
                </c:pt>
                <c:pt idx="123">
                  <c:v>456224</c:v>
                </c:pt>
                <c:pt idx="124">
                  <c:v>505034</c:v>
                </c:pt>
                <c:pt idx="125">
                  <c:v>510655</c:v>
                </c:pt>
                <c:pt idx="126">
                  <c:v>508316</c:v>
                </c:pt>
                <c:pt idx="127">
                  <c:v>511272</c:v>
                </c:pt>
                <c:pt idx="128">
                  <c:v>543161</c:v>
                </c:pt>
                <c:pt idx="129">
                  <c:v>559227</c:v>
                </c:pt>
                <c:pt idx="130">
                  <c:v>559332</c:v>
                </c:pt>
                <c:pt idx="131">
                  <c:v>560277</c:v>
                </c:pt>
                <c:pt idx="132">
                  <c:v>588545</c:v>
                </c:pt>
                <c:pt idx="133">
                  <c:v>639475</c:v>
                </c:pt>
                <c:pt idx="134">
                  <c:v>648573</c:v>
                </c:pt>
                <c:pt idx="135">
                  <c:v>649725</c:v>
                </c:pt>
                <c:pt idx="136">
                  <c:v>651781</c:v>
                </c:pt>
                <c:pt idx="137">
                  <c:v>717782</c:v>
                </c:pt>
                <c:pt idx="138">
                  <c:v>738453</c:v>
                </c:pt>
                <c:pt idx="139">
                  <c:v>742597</c:v>
                </c:pt>
                <c:pt idx="140">
                  <c:v>747833</c:v>
                </c:pt>
              </c:numCache>
            </c:numRef>
          </c:val>
        </c:ser>
        <c:axId val="67303680"/>
        <c:axId val="68096000"/>
      </c:areaChart>
      <c:catAx>
        <c:axId val="67303680"/>
        <c:scaling>
          <c:orientation val="minMax"/>
        </c:scaling>
        <c:axPos val="b"/>
        <c:tickLblPos val="nextTo"/>
        <c:crossAx val="68096000"/>
        <c:crosses val="autoZero"/>
        <c:auto val="1"/>
        <c:lblAlgn val="ctr"/>
        <c:lblOffset val="100"/>
      </c:catAx>
      <c:valAx>
        <c:axId val="68096000"/>
        <c:scaling>
          <c:orientation val="minMax"/>
        </c:scaling>
        <c:axPos val="l"/>
        <c:majorGridlines/>
        <c:numFmt formatCode="General" sourceLinked="1"/>
        <c:tickLblPos val="nextTo"/>
        <c:crossAx val="6730368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235E6-AFC3-4DF4-BD0A-7E6F87CB1ECA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241C0-9746-4D8A-A87B-E642ADAE9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430A9-BFC5-46C0-83B8-F84E52068A5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430A9-BFC5-46C0-83B8-F84E52068A5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430A9-BFC5-46C0-83B8-F84E52068A5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430A9-BFC5-46C0-83B8-F84E52068A5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430A9-BFC5-46C0-83B8-F84E52068A5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430A9-BFC5-46C0-83B8-F84E52068A5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1C0-9746-4D8A-A87B-E642ADAE9AE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39928-1EB8-4B20-BF4D-3E3EBF22B2CB}" type="datetimeFigureOut">
              <a:rPr lang="ru-RU" smtClean="0"/>
              <a:pPr/>
              <a:t>24.09.2010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DEF98-3BB5-4C88-AA98-8100D2BF0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cio.ru/meets/index/76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ЕСТЬ ЛИ ПОВОД ДЛЯ ОПТИМИЗМА</a:t>
            </a:r>
            <a:r>
              <a:rPr lang="en-US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/>
              <a:t>Алексей Савченко</a:t>
            </a:r>
            <a:r>
              <a:rPr lang="ru-RU" sz="2700" i="1" dirty="0" smtClean="0"/>
              <a:t>, </a:t>
            </a:r>
            <a:r>
              <a:rPr lang="en-US" sz="2700" i="1" dirty="0" smtClean="0"/>
              <a:t>CTF Holdings Limited </a:t>
            </a:r>
            <a:endParaRPr lang="ru-RU" sz="27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143380"/>
            <a:ext cx="6400800" cy="68580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  <a:r>
              <a:rPr lang="ru-RU" u="sng" dirty="0" smtClean="0">
                <a:hlinkClick r:id="rId3"/>
              </a:rPr>
              <a:t>IV CIO&amp;CXO </a:t>
            </a:r>
            <a:r>
              <a:rPr lang="ru-RU" u="sng" dirty="0" err="1" smtClean="0">
                <a:hlinkClick r:id="rId3"/>
              </a:rPr>
              <a:t>Congress</a:t>
            </a:r>
            <a:r>
              <a:rPr lang="ru-RU" u="sng" dirty="0" smtClean="0">
                <a:hlinkClick r:id="rId3"/>
              </a:rPr>
              <a:t>  «Подмосковные вечера»</a:t>
            </a:r>
            <a:r>
              <a:rPr lang="ru-RU" dirty="0" smtClean="0"/>
              <a:t>,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en-US" dirty="0" smtClean="0"/>
              <a:t>7</a:t>
            </a:r>
            <a:r>
              <a:rPr lang="ru-RU" dirty="0" smtClean="0"/>
              <a:t> </a:t>
            </a:r>
            <a:r>
              <a:rPr lang="ru-RU" dirty="0" smtClean="0"/>
              <a:t>Сентября</a:t>
            </a:r>
            <a:r>
              <a:rPr lang="ru-RU" dirty="0" smtClean="0"/>
              <a:t> </a:t>
            </a:r>
            <a:r>
              <a:rPr lang="ru-RU" dirty="0" smtClean="0"/>
              <a:t>2010 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УМЕРЕННЫЙ РОСТ ДЕНЕЖНОЙ МАССЫ (М2)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59632" y="1628800"/>
          <a:ext cx="6102424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44824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Индекс</a:t>
            </a:r>
          </a:p>
          <a:p>
            <a:r>
              <a:rPr lang="ru-RU" dirty="0" smtClean="0"/>
              <a:t>( 1,0 на 1.1.2008)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6165304"/>
            <a:ext cx="551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CAGR (2008-2010) – 10,9% , </a:t>
            </a:r>
            <a:r>
              <a:rPr lang="ru-RU" dirty="0" smtClean="0"/>
              <a:t>что сравнимо с инфляцией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Текущие негативные тенденции (1) –замедление производства и инвестиций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8568952" cy="450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2051556"/>
            <a:ext cx="79208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Инвестиции и строительство                     Розничная торговля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Текущие негативные тенденции (2) –</a:t>
            </a:r>
            <a:r>
              <a:rPr lang="ru-RU" sz="3600" b="1" dirty="0" smtClean="0"/>
              <a:t> </a:t>
            </a:r>
            <a:r>
              <a:rPr lang="ru-RU" sz="3600" b="1" dirty="0" smtClean="0"/>
              <a:t>ускорение инфляции</a:t>
            </a:r>
            <a:endParaRPr lang="ru-RU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653262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03648" y="1916832"/>
            <a:ext cx="55446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Инфляция в Августе, 2000-10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СУЩЕСТВЕННЫЕ РИСКИ ЭКОНОМИКИ РФ</a:t>
            </a:r>
            <a:endParaRPr lang="ru-RU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8261187" cy="312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3" y="5157192"/>
            <a:ext cx="727280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Правительству РФ придется занимать деньги в 2011-2012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Средства расходуются на потребление (финансирование </a:t>
            </a:r>
            <a:r>
              <a:rPr lang="ru-RU" dirty="0" err="1" smtClean="0"/>
              <a:t>соц</a:t>
            </a:r>
            <a:r>
              <a:rPr lang="ru-RU" dirty="0" smtClean="0"/>
              <a:t> расходов), а не на инвестиции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ПРОГНОЗ РАЗВИТИЯ РФ НА 2010-2011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916832"/>
            <a:ext cx="65185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Рост ВВП не более 5% за счет увеличения потребления</a:t>
            </a:r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Инфляция не более 8-9%</a:t>
            </a:r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Рост доходов населения на уровне роста ВВП</a:t>
            </a:r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Укрепление курса рубля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5085184"/>
            <a:ext cx="69127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НО НЕОБХОДИМА ОСТОРОЖНОСТЬ</a:t>
            </a:r>
            <a:r>
              <a:rPr lang="en-US" dirty="0" smtClean="0"/>
              <a:t>:  </a:t>
            </a:r>
            <a:r>
              <a:rPr lang="ru-RU" dirty="0" smtClean="0"/>
              <a:t>Существует неопределенность в развитии мировой экономики (слишком много  субъектов)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 усилий правительств и ЦБ –  рост долговой нагрузки государств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44824"/>
            <a:ext cx="8229600" cy="4032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i="1" u="sng" dirty="0" smtClean="0"/>
              <a:t>НОВЫЕ ПРОБЛЕМЫ </a:t>
            </a:r>
          </a:p>
          <a:p>
            <a:pPr>
              <a:buNone/>
            </a:pPr>
            <a:endParaRPr lang="ru-RU" sz="2000" b="1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/>
              <a:t>Помощь банковским системам</a:t>
            </a:r>
          </a:p>
          <a:p>
            <a:pPr>
              <a:buFont typeface="Wingdings" pitchFamily="2" charset="2"/>
              <a:buChar char="§"/>
            </a:pPr>
            <a:endParaRPr lang="ru-RU" sz="2000" b="1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/>
              <a:t>Дополнительные меры по стимулированию экономики и помощь населению </a:t>
            </a:r>
          </a:p>
          <a:p>
            <a:pPr>
              <a:buFont typeface="Wingdings" pitchFamily="2" charset="2"/>
              <a:buChar char="§"/>
            </a:pPr>
            <a:endParaRPr lang="ru-RU" sz="2000" b="1" i="1" dirty="0" smtClean="0"/>
          </a:p>
          <a:p>
            <a:pPr>
              <a:buFont typeface="Wingdings" pitchFamily="2" charset="2"/>
              <a:buChar char="§"/>
            </a:pPr>
            <a:r>
              <a:rPr lang="ru-RU" sz="2000" b="1" i="1" dirty="0" smtClean="0"/>
              <a:t>Снижение бюджетных доходов (налогов)</a:t>
            </a:r>
          </a:p>
          <a:p>
            <a:pPr>
              <a:buFont typeface="Wingdings" pitchFamily="2" charset="2"/>
              <a:buChar char="§"/>
            </a:pPr>
            <a:endParaRPr lang="ru-RU" sz="2000" b="1" i="1" dirty="0" smtClean="0"/>
          </a:p>
          <a:p>
            <a:pPr>
              <a:buNone/>
            </a:pPr>
            <a:r>
              <a:rPr lang="ru-RU" sz="2000" b="1" i="1" u="sng" dirty="0" smtClean="0"/>
              <a:t>СТАРЫЕ БОЛЕЗНИ</a:t>
            </a:r>
          </a:p>
          <a:p>
            <a:pPr>
              <a:buNone/>
            </a:pPr>
            <a:endParaRPr lang="ru-RU" sz="2000" b="1" i="1" u="sng" dirty="0" smtClean="0"/>
          </a:p>
          <a:p>
            <a:r>
              <a:rPr lang="ru-RU" sz="2000" b="1" i="1" dirty="0" smtClean="0"/>
              <a:t>Исторически высокий уровень </a:t>
            </a:r>
            <a:r>
              <a:rPr lang="ru-RU" sz="2000" b="1" i="1" dirty="0" err="1" smtClean="0"/>
              <a:t>гос</a:t>
            </a:r>
            <a:r>
              <a:rPr lang="ru-RU" sz="2000" b="1" i="1" dirty="0" smtClean="0"/>
              <a:t> расходов и долга</a:t>
            </a:r>
          </a:p>
          <a:p>
            <a:pPr>
              <a:buFont typeface="Wingdings" pitchFamily="2" charset="2"/>
              <a:buChar char="§"/>
            </a:pP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80728"/>
            <a:ext cx="78486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БЮДЖЕТНАЯ СИТУАЦИЯ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488668"/>
            <a:ext cx="42787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Источник</a:t>
            </a:r>
            <a:r>
              <a:rPr lang="en-US" sz="1100" dirty="0" smtClean="0"/>
              <a:t>: </a:t>
            </a:r>
            <a:r>
              <a:rPr lang="ru-RU" sz="1100" dirty="0" smtClean="0"/>
              <a:t>Центр макроэкономических исследований Сбербанка РФ</a:t>
            </a:r>
            <a:endParaRPr lang="ru-RU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Построим еще один завод  </a:t>
            </a:r>
            <a:endParaRPr lang="ru-RU" dirty="0"/>
          </a:p>
        </p:txBody>
      </p:sp>
      <p:pic>
        <p:nvPicPr>
          <p:cNvPr id="2051" name="Picture 3" descr="C:\Users\Savchenko\Desktop\d53583c0-c5aa-11df-ab48-00144feab49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591275"/>
            <a:ext cx="3966740" cy="4283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Повод для оптимизма 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Потребители не потребляют (демография)</a:t>
            </a:r>
          </a:p>
          <a:p>
            <a:r>
              <a:rPr lang="ru-RU" dirty="0" smtClean="0"/>
              <a:t>Программы сокращения Государственного дефицита (Евросоюз, РФ</a:t>
            </a:r>
            <a:r>
              <a:rPr lang="en-US" dirty="0" smtClean="0"/>
              <a:t>) – </a:t>
            </a:r>
            <a:r>
              <a:rPr lang="ru-RU" dirty="0" smtClean="0"/>
              <a:t>государства не тратят</a:t>
            </a:r>
          </a:p>
          <a:p>
            <a:r>
              <a:rPr lang="ru-RU" dirty="0" smtClean="0"/>
              <a:t>США не уверены как вливать ликвидность</a:t>
            </a:r>
          </a:p>
          <a:p>
            <a:r>
              <a:rPr lang="ru-RU" dirty="0" smtClean="0"/>
              <a:t>Китай строит фабрики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Воспоминания – наш прогноз </a:t>
            </a:r>
            <a:r>
              <a:rPr lang="ru-RU" dirty="0" smtClean="0"/>
              <a:t>в августе</a:t>
            </a:r>
            <a:r>
              <a:rPr lang="ru-RU" dirty="0" smtClean="0"/>
              <a:t> </a:t>
            </a:r>
            <a:r>
              <a:rPr lang="ru-RU" dirty="0" smtClean="0"/>
              <a:t>2009</a:t>
            </a:r>
          </a:p>
          <a:p>
            <a:r>
              <a:rPr lang="ru-RU" dirty="0" smtClean="0"/>
              <a:t>Текущая макроэкономическая ситуация в России </a:t>
            </a:r>
          </a:p>
          <a:p>
            <a:r>
              <a:rPr lang="ru-RU" dirty="0" smtClean="0"/>
              <a:t>Экономические риски новых технологий денежного обращения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284984"/>
            <a:ext cx="8358246" cy="115212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Воспоминания – наш прогноз </a:t>
            </a:r>
            <a:r>
              <a:rPr lang="ru-RU" dirty="0" smtClean="0"/>
              <a:t>в августе</a:t>
            </a:r>
            <a:r>
              <a:rPr lang="ru-RU" dirty="0" smtClean="0"/>
              <a:t> </a:t>
            </a:r>
            <a:r>
              <a:rPr lang="ru-RU" dirty="0" smtClean="0"/>
              <a:t>2009</a:t>
            </a:r>
          </a:p>
          <a:p>
            <a:r>
              <a:rPr lang="ru-RU" dirty="0" smtClean="0"/>
              <a:t>Текущая макроэкономическая ситуация в России </a:t>
            </a:r>
          </a:p>
          <a:p>
            <a:r>
              <a:rPr lang="ru-RU" dirty="0" smtClean="0"/>
              <a:t>Экономические риски новых технологий денежного обращения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8358246" cy="78410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u="sng" dirty="0" smtClean="0"/>
              <a:t>НОВЫЕ ЭЛЕМЕНТЫ В СИСТЕМЕ КРЕДИТНО-ДЕНЕЖНОГО ОБРАЩЕНИЯ</a:t>
            </a:r>
            <a:r>
              <a:rPr lang="en-US" sz="3200" b="1" u="sng" dirty="0" smtClean="0"/>
              <a:t>:</a:t>
            </a:r>
            <a:br>
              <a:rPr lang="en-US" sz="3200" b="1" u="sng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PayPal, </a:t>
            </a:r>
            <a:r>
              <a:rPr lang="en-US" dirty="0" err="1" smtClean="0"/>
              <a:t>WebMoney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тд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Мобильные Операторы (в их мечтах)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u="sng" dirty="0" smtClean="0"/>
              <a:t>Эмитенты «</a:t>
            </a:r>
            <a:r>
              <a:rPr lang="ru-RU" b="1" u="sng" dirty="0" err="1" smtClean="0"/>
              <a:t>квазиденег</a:t>
            </a:r>
            <a:r>
              <a:rPr lang="ru-RU" b="1" u="sng" dirty="0" smtClean="0"/>
              <a:t>» без кредитно-депозитной функции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u="sng" dirty="0" smtClean="0"/>
              <a:t>НОВЫЕ ЭЛЕМЕНТЫ В СИСТЕМЕ КРЕДИТНО-ДЕНЕЖНОГО ОБРАЩЕНИЯ</a:t>
            </a:r>
            <a:r>
              <a:rPr lang="en-US" sz="3200" b="1" u="sng" dirty="0" smtClean="0"/>
              <a:t>:</a:t>
            </a:r>
            <a:br>
              <a:rPr lang="en-US" sz="3200" b="1" u="sng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u="sng" dirty="0" smtClean="0"/>
              <a:t>Эмитенты «</a:t>
            </a:r>
            <a:r>
              <a:rPr lang="ru-RU" sz="2000" u="sng" dirty="0" err="1" smtClean="0"/>
              <a:t>квазиденег</a:t>
            </a:r>
            <a:r>
              <a:rPr lang="ru-RU" sz="2000" u="sng" dirty="0" smtClean="0"/>
              <a:t>» без кредитно-депозитной функции</a:t>
            </a:r>
            <a:r>
              <a:rPr lang="en-US" sz="2000" u="sng" dirty="0" smtClean="0"/>
              <a:t>:</a:t>
            </a:r>
          </a:p>
          <a:p>
            <a:r>
              <a:rPr lang="en-US" sz="2000" dirty="0" smtClean="0"/>
              <a:t>PayPal, </a:t>
            </a:r>
            <a:r>
              <a:rPr lang="en-US" sz="2000" dirty="0" err="1" smtClean="0"/>
              <a:t>WebMoney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тд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Мобильные Операторы (в их мечтах)</a:t>
            </a: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b="1" u="sng" dirty="0" smtClean="0"/>
              <a:t>РИСКИ</a:t>
            </a:r>
            <a:r>
              <a:rPr lang="en-US" b="1" u="sng" dirty="0" smtClean="0"/>
              <a:t>:</a:t>
            </a:r>
            <a:r>
              <a:rPr lang="ru-RU" b="1" u="sng" dirty="0" smtClean="0"/>
              <a:t> </a:t>
            </a:r>
            <a:r>
              <a:rPr lang="ru-RU" b="1" u="sng" dirty="0" smtClean="0"/>
              <a:t>СОЦИАЛЬНЫЙ + ОПЕРАЦИОННЫЙ = ФИНАНСОВАЯ + ТЕХНОЛОГИЧЕСКАЯ УСТОЙЧИВОСТЬ</a:t>
            </a:r>
            <a:endParaRPr lang="ru-RU" b="1" u="sng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accent6"/>
                </a:solidFill>
              </a:rPr>
              <a:t>РЕГУЛИРОВАНИЕ НА ПОДХОДЕ</a:t>
            </a:r>
            <a:endParaRPr lang="ru-RU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ИЗМЕНЕНИЯ БАЛАНСА ФЕДЕРАЛЬНОЙ РЕЗЕРВНОЙ СИСТЕМЫ США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00166" y="1428736"/>
          <a:ext cx="7000908" cy="501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171448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en-US" dirty="0" smtClean="0"/>
              <a:t>USD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6357958"/>
            <a:ext cx="443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Federal Reserve Bank of Cleveland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7" y="908720"/>
            <a:ext cx="8132341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188640"/>
            <a:ext cx="6821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СЧЕТ ТЕКУЩИХ ОПЕРАЦИЙ - 2009</a:t>
            </a:r>
            <a:endParaRPr lang="ru-RU"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м</a:t>
            </a:r>
            <a:r>
              <a:rPr lang="ru-RU" sz="3600" b="1" dirty="0" smtClean="0"/>
              <a:t>онетарная политика и цена нефти</a:t>
            </a:r>
            <a:endParaRPr lang="ru-RU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428736"/>
            <a:ext cx="6215106" cy="504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6357958"/>
            <a:ext cx="443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Federal Reserve Bank of Cleveland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КАК ОБЫЧНО - НЕСКОЛЬКО КЛЮЧЕВЫХ ПОНЯТИЙ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1844824"/>
            <a:ext cx="2952328" cy="1584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ВВП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(количество реализованных товаров и услуг * уровень цен)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1844824"/>
            <a:ext cx="2716354" cy="15121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Денежное Предложение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Масса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(наличные + остатки на счетах)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5984" y="4085052"/>
            <a:ext cx="178595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Экспорт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39552" y="4077072"/>
            <a:ext cx="187220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Потребле-ние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444208" y="4941168"/>
            <a:ext cx="207167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Кредитное </a:t>
            </a:r>
            <a:r>
              <a:rPr lang="ru-RU" dirty="0" smtClean="0"/>
              <a:t>расширение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004048" y="4077072"/>
            <a:ext cx="2214578" cy="10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Деньги созданные ЦБ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980728"/>
            <a:ext cx="552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Предупреждение - это не курс по МАКРОЭКОНОМИКЕ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2285984" y="5021156"/>
            <a:ext cx="178595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Гос</a:t>
            </a:r>
            <a:r>
              <a:rPr lang="ru-RU" dirty="0" smtClean="0"/>
              <a:t> расходы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539552" y="5013176"/>
            <a:ext cx="187220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Инвести-ции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ВВП В ПОСТОЯННЫХ ЦЕНАХ</a:t>
            </a:r>
            <a:br>
              <a:rPr lang="ru-RU" sz="3200" b="1" dirty="0" smtClean="0"/>
            </a:br>
            <a:r>
              <a:rPr lang="ru-RU" sz="3200" b="1" dirty="0" smtClean="0"/>
              <a:t>(поквартальная</a:t>
            </a:r>
            <a:r>
              <a:rPr lang="ru-RU" sz="3200" b="1" dirty="0" smtClean="0"/>
              <a:t>) – вспомним презентацию 2009 г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6286520"/>
            <a:ext cx="2010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</a:t>
            </a:r>
            <a:r>
              <a:rPr lang="ru-RU" dirty="0" smtClean="0"/>
              <a:t>Росстат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857364"/>
            <a:ext cx="89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Индекс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2009 - ИНВЕСТИЦИИ УПАЛИ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улучшение производительности в будущем  менее вероятно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6286520"/>
            <a:ext cx="2010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</a:t>
            </a:r>
            <a:r>
              <a:rPr lang="ru-RU" dirty="0" smtClean="0"/>
              <a:t>Росстат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7858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Млрд</a:t>
            </a:r>
            <a:r>
              <a:rPr lang="ru-RU" sz="1200" dirty="0" smtClean="0"/>
              <a:t> рублей</a:t>
            </a:r>
          </a:p>
          <a:p>
            <a:r>
              <a:rPr lang="ru-RU" sz="1200" dirty="0"/>
              <a:t>в</a:t>
            </a:r>
            <a:r>
              <a:rPr lang="ru-RU" sz="1200" dirty="0" smtClean="0"/>
              <a:t> текущих ценах</a:t>
            </a:r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ИСТОЧНИКИ РОСТА</a:t>
            </a:r>
            <a:endParaRPr lang="ru-RU" sz="3200" b="1" dirty="0"/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642910" y="1571612"/>
            <a:ext cx="2143140" cy="13573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Рост спроса и цен основных экспортных товаров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3429000"/>
            <a:ext cx="1143008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ВВП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285860"/>
            <a:ext cx="2571768" cy="1428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Рост внутреннего потребительского спроса за счет демографических факторов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286124"/>
            <a:ext cx="214314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Государственные инвестиции в основной капитал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5072074"/>
            <a:ext cx="214314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Фискальная политика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Налоги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Таможенные пошлины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5000636"/>
            <a:ext cx="214314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Монетарная политика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Стоимость денег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Изменения денежной массы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2928934"/>
            <a:ext cx="2428892" cy="1714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Индустриальная политика, направленная на долгосрочный рост производительности и инновации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2460636">
            <a:off x="3350714" y="3025737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7103136">
            <a:off x="4616692" y="2880915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4046957">
            <a:off x="5056632" y="4385981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5429256" y="3571876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8751944">
            <a:off x="3634039" y="4314881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00364" y="3643314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214810" y="1428736"/>
            <a:ext cx="2071702" cy="107157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143372" y="1500174"/>
            <a:ext cx="2286016" cy="928694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71472" y="3500438"/>
            <a:ext cx="2286016" cy="928694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71472" y="3429000"/>
            <a:ext cx="2071702" cy="107157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28926" y="5000636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?</a:t>
            </a:r>
            <a:endParaRPr lang="ru-RU" sz="8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29322" y="5000636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?</a:t>
            </a:r>
            <a:endParaRPr lang="ru-RU" sz="8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9454" y="3071810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?</a:t>
            </a:r>
            <a:endParaRPr lang="ru-RU" sz="8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9099762">
            <a:off x="961278" y="1726290"/>
            <a:ext cx="12816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YES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ПРОГНОЗЫ </a:t>
            </a:r>
            <a:r>
              <a:rPr lang="ru-RU" sz="3200" b="1" dirty="0" smtClean="0"/>
              <a:t>РАЗВИТИЯ </a:t>
            </a:r>
            <a:br>
              <a:rPr lang="ru-RU" sz="3200" b="1" dirty="0" smtClean="0"/>
            </a:br>
            <a:r>
              <a:rPr lang="ru-RU" sz="3200" b="1" dirty="0" smtClean="0"/>
              <a:t>(из презентации на предыдущем конгрессе)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Альфа – Банк (Май)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ВВП (2010)</a:t>
            </a:r>
            <a:r>
              <a:rPr lang="en-US" dirty="0" smtClean="0"/>
              <a:t>: -1.1%</a:t>
            </a:r>
            <a:r>
              <a:rPr lang="ru-RU" dirty="0" smtClean="0"/>
              <a:t> </a:t>
            </a:r>
            <a:r>
              <a:rPr lang="en-US" dirty="0" smtClean="0"/>
              <a:t>(1)</a:t>
            </a:r>
          </a:p>
          <a:p>
            <a:r>
              <a:rPr lang="ru-RU" dirty="0" smtClean="0"/>
              <a:t>ВВП (20</a:t>
            </a:r>
            <a:r>
              <a:rPr lang="en-US" dirty="0" smtClean="0"/>
              <a:t>09</a:t>
            </a:r>
            <a:r>
              <a:rPr lang="ru-RU" dirty="0" smtClean="0"/>
              <a:t>)</a:t>
            </a:r>
            <a:r>
              <a:rPr lang="en-US" dirty="0" smtClean="0"/>
              <a:t>: -7%</a:t>
            </a:r>
          </a:p>
          <a:p>
            <a:r>
              <a:rPr lang="en-US" dirty="0" smtClean="0"/>
              <a:t>Rub/</a:t>
            </a:r>
            <a:r>
              <a:rPr lang="en-US" dirty="0" err="1" smtClean="0"/>
              <a:t>Usd</a:t>
            </a:r>
            <a:r>
              <a:rPr lang="en-US" dirty="0" smtClean="0"/>
              <a:t> (</a:t>
            </a:r>
            <a:r>
              <a:rPr lang="ru-RU" dirty="0" smtClean="0"/>
              <a:t>конец </a:t>
            </a:r>
            <a:r>
              <a:rPr lang="en-US" dirty="0" smtClean="0"/>
              <a:t>2009): 37.4</a:t>
            </a:r>
            <a:endParaRPr lang="ru-RU" dirty="0" smtClean="0"/>
          </a:p>
          <a:p>
            <a:r>
              <a:rPr lang="en-US" dirty="0" smtClean="0"/>
              <a:t>Rub/</a:t>
            </a:r>
            <a:r>
              <a:rPr lang="en-US" dirty="0" err="1" smtClean="0"/>
              <a:t>Usd</a:t>
            </a:r>
            <a:r>
              <a:rPr lang="en-US" dirty="0" smtClean="0"/>
              <a:t> (</a:t>
            </a:r>
            <a:r>
              <a:rPr lang="ru-RU" dirty="0" smtClean="0"/>
              <a:t>конец </a:t>
            </a:r>
            <a:r>
              <a:rPr lang="en-US" dirty="0" smtClean="0"/>
              <a:t>20</a:t>
            </a:r>
            <a:r>
              <a:rPr lang="ru-RU" dirty="0" smtClean="0"/>
              <a:t>10</a:t>
            </a:r>
            <a:r>
              <a:rPr lang="en-US" dirty="0" smtClean="0"/>
              <a:t>): 35-38.4 </a:t>
            </a:r>
            <a:r>
              <a:rPr lang="ru-RU" dirty="0" smtClean="0"/>
              <a:t>(1)</a:t>
            </a:r>
          </a:p>
          <a:p>
            <a:r>
              <a:rPr lang="ru-RU" dirty="0" smtClean="0"/>
              <a:t>Инфляция</a:t>
            </a:r>
            <a:r>
              <a:rPr lang="en-US" dirty="0" smtClean="0"/>
              <a:t> (2009): 13%</a:t>
            </a:r>
          </a:p>
          <a:p>
            <a:r>
              <a:rPr lang="ru-RU" dirty="0" smtClean="0"/>
              <a:t>Инфляция</a:t>
            </a:r>
            <a:r>
              <a:rPr lang="en-US" dirty="0" smtClean="0"/>
              <a:t> (2010): 10%</a:t>
            </a:r>
          </a:p>
          <a:p>
            <a:r>
              <a:rPr lang="en-US" dirty="0" smtClean="0"/>
              <a:t>Urals (2009): 45 </a:t>
            </a:r>
            <a:r>
              <a:rPr lang="en-US" dirty="0" err="1" smtClean="0"/>
              <a:t>usd</a:t>
            </a:r>
            <a:r>
              <a:rPr lang="en-US" dirty="0" smtClean="0"/>
              <a:t>/bbl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000" dirty="0"/>
              <a:t>Ренессанс Капитал (Сентябрь)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ВВП (2010)</a:t>
            </a:r>
            <a:r>
              <a:rPr lang="en-US" dirty="0" smtClean="0"/>
              <a:t>: +4.2%</a:t>
            </a:r>
          </a:p>
          <a:p>
            <a:r>
              <a:rPr lang="ru-RU" dirty="0" smtClean="0"/>
              <a:t>ВВП (20</a:t>
            </a:r>
            <a:r>
              <a:rPr lang="en-US" dirty="0" smtClean="0"/>
              <a:t>09</a:t>
            </a:r>
            <a:r>
              <a:rPr lang="ru-RU" dirty="0" smtClean="0"/>
              <a:t>)</a:t>
            </a:r>
            <a:r>
              <a:rPr lang="en-US" dirty="0" smtClean="0"/>
              <a:t>: -7.1%</a:t>
            </a:r>
          </a:p>
          <a:p>
            <a:r>
              <a:rPr lang="en-US" dirty="0" smtClean="0"/>
              <a:t>Rub/</a:t>
            </a:r>
            <a:r>
              <a:rPr lang="en-US" dirty="0" err="1" smtClean="0"/>
              <a:t>Usd</a:t>
            </a:r>
            <a:r>
              <a:rPr lang="en-US" dirty="0" smtClean="0"/>
              <a:t> (</a:t>
            </a:r>
            <a:r>
              <a:rPr lang="ru-RU" dirty="0" smtClean="0"/>
              <a:t>конец </a:t>
            </a:r>
            <a:r>
              <a:rPr lang="en-US" dirty="0" smtClean="0"/>
              <a:t>2009): 28.8</a:t>
            </a:r>
            <a:endParaRPr lang="ru-RU" dirty="0" smtClean="0"/>
          </a:p>
          <a:p>
            <a:r>
              <a:rPr lang="en-US" dirty="0" smtClean="0"/>
              <a:t>Rub/</a:t>
            </a:r>
            <a:r>
              <a:rPr lang="en-US" dirty="0" err="1" smtClean="0"/>
              <a:t>Usd</a:t>
            </a:r>
            <a:r>
              <a:rPr lang="en-US" dirty="0" smtClean="0"/>
              <a:t> (</a:t>
            </a:r>
            <a:r>
              <a:rPr lang="ru-RU" dirty="0" smtClean="0"/>
              <a:t>конец </a:t>
            </a:r>
            <a:r>
              <a:rPr lang="en-US" dirty="0" smtClean="0"/>
              <a:t>20</a:t>
            </a:r>
            <a:r>
              <a:rPr lang="ru-RU" dirty="0" smtClean="0"/>
              <a:t>10</a:t>
            </a:r>
            <a:r>
              <a:rPr lang="en-US" dirty="0" smtClean="0"/>
              <a:t>): 28.</a:t>
            </a:r>
            <a:r>
              <a:rPr lang="ru-RU" dirty="0" smtClean="0"/>
              <a:t>4</a:t>
            </a:r>
          </a:p>
          <a:p>
            <a:r>
              <a:rPr lang="ru-RU" dirty="0" smtClean="0"/>
              <a:t>Инфляция</a:t>
            </a:r>
            <a:r>
              <a:rPr lang="en-US" dirty="0" smtClean="0"/>
              <a:t> (2009): 10.7%</a:t>
            </a:r>
          </a:p>
          <a:p>
            <a:r>
              <a:rPr lang="ru-RU" dirty="0" smtClean="0"/>
              <a:t>Инфляция</a:t>
            </a:r>
            <a:r>
              <a:rPr lang="en-US" dirty="0" smtClean="0"/>
              <a:t> (2010): 9.7%</a:t>
            </a:r>
          </a:p>
          <a:p>
            <a:r>
              <a:rPr lang="en-US" dirty="0" smtClean="0"/>
              <a:t>Urals (2010): 67.7 </a:t>
            </a:r>
            <a:r>
              <a:rPr lang="en-US" dirty="0" err="1" smtClean="0"/>
              <a:t>usd</a:t>
            </a:r>
            <a:r>
              <a:rPr lang="en-US" dirty="0" smtClean="0"/>
              <a:t>/bbl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6286520"/>
            <a:ext cx="5058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 </a:t>
            </a:r>
            <a:r>
              <a:rPr lang="ru-RU" dirty="0" smtClean="0"/>
              <a:t>Предварительные неопубликованные данные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Воспоминания – наш прогноз </a:t>
            </a:r>
            <a:r>
              <a:rPr lang="ru-RU" dirty="0" smtClean="0"/>
              <a:t>в августе</a:t>
            </a:r>
            <a:r>
              <a:rPr lang="ru-RU" dirty="0" smtClean="0"/>
              <a:t> </a:t>
            </a:r>
            <a:r>
              <a:rPr lang="ru-RU" dirty="0" smtClean="0"/>
              <a:t>2009</a:t>
            </a:r>
          </a:p>
          <a:p>
            <a:r>
              <a:rPr lang="ru-RU" dirty="0" smtClean="0"/>
              <a:t>Текущая макроэкономическая ситуация в России </a:t>
            </a:r>
          </a:p>
          <a:p>
            <a:r>
              <a:rPr lang="ru-RU" dirty="0" smtClean="0"/>
              <a:t>Экономические риски новых технологий денежного обращения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76872"/>
            <a:ext cx="8358246" cy="100811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Возвращение положительной динамики роста ВВП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7344816" cy="506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6525344"/>
            <a:ext cx="4651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Источник</a:t>
            </a:r>
            <a:r>
              <a:rPr lang="en-US" sz="1200" dirty="0" smtClean="0"/>
              <a:t>: </a:t>
            </a:r>
            <a:r>
              <a:rPr lang="ru-RU" sz="1200" dirty="0" smtClean="0"/>
              <a:t>Центр макроэкономических исследований Сбербанка РФ</a:t>
            </a: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648</Words>
  <Application>Microsoft Office PowerPoint</Application>
  <PresentationFormat>Экран (4:3)</PresentationFormat>
  <Paragraphs>163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ЕСТЬ ЛИ ПОВОД ДЛЯ ОПТИМИЗМА?  Алексей Савченко, CTF Holdings Limited </vt:lpstr>
      <vt:lpstr>Содержание</vt:lpstr>
      <vt:lpstr>КАК ОБЫЧНО - НЕСКОЛЬКО КЛЮЧЕВЫХ ПОНЯТИЙ</vt:lpstr>
      <vt:lpstr>ДИНАМИКА ВВП В ПОСТОЯННЫХ ЦЕНАХ (поквартальная) – вспомним презентацию 2009 г</vt:lpstr>
      <vt:lpstr>2009 - ИНВЕСТИЦИИ УПАЛИ улучшение производительности в будущем  менее вероятно</vt:lpstr>
      <vt:lpstr>ИСТОЧНИКИ РОСТА</vt:lpstr>
      <vt:lpstr>ПРОГНОЗЫ РАЗВИТИЯ  (из презентации на предыдущем конгрессе)</vt:lpstr>
      <vt:lpstr>Содержание</vt:lpstr>
      <vt:lpstr>Возвращение положительной динамики роста ВВП</vt:lpstr>
      <vt:lpstr>УМЕРЕННЫЙ РОСТ ДЕНЕЖНОЙ МАССЫ (М2)</vt:lpstr>
      <vt:lpstr>Текущие негативные тенденции (1) –замедление производства и инвестиций</vt:lpstr>
      <vt:lpstr>Текущие негативные тенденции (2) – ускорение инфляции</vt:lpstr>
      <vt:lpstr>СУЩЕСТВЕННЫЕ РИСКИ ЭКОНОМИКИ РФ</vt:lpstr>
      <vt:lpstr>ПРОГНОЗ РАЗВИТИЯ РФ НА 2010-2011</vt:lpstr>
      <vt:lpstr>Результат усилий правительств и ЦБ –  рост долговой нагрузки государств</vt:lpstr>
      <vt:lpstr>БЮДЖЕТНАЯ СИТУАЦИЯ</vt:lpstr>
      <vt:lpstr>Построим еще один завод  </vt:lpstr>
      <vt:lpstr>Повод для оптимизма ?</vt:lpstr>
      <vt:lpstr>Содержание</vt:lpstr>
      <vt:lpstr>НОВЫЕ ЭЛЕМЕНТЫ В СИСТЕМЕ КРЕДИТНО-ДЕНЕЖНОГО ОБРАЩЕНИЯ: </vt:lpstr>
      <vt:lpstr>НОВЫЕ ЭЛЕМЕНТЫ В СИСТЕМЕ КРЕДИТНО-ДЕНЕЖНОГО ОБРАЩЕНИЯ: </vt:lpstr>
      <vt:lpstr>ПРИЛОЖЕНИЯ</vt:lpstr>
      <vt:lpstr>ИЗМЕНЕНИЯ БАЛАНСА ФЕДЕРАЛЬНОЙ РЕЗЕРВНОЙ СИСТЕМЫ США</vt:lpstr>
      <vt:lpstr>Слайд 24</vt:lpstr>
      <vt:lpstr>монетарная политика и цена нефти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Макроэкономическая ситуация и стратегия Группы CTF Holdings Limited</dc:title>
  <dc:creator>Пользователь Windows</dc:creator>
  <cp:lastModifiedBy>Пользователь Windows</cp:lastModifiedBy>
  <cp:revision>63</cp:revision>
  <dcterms:created xsi:type="dcterms:W3CDTF">2009-03-12T16:17:28Z</dcterms:created>
  <dcterms:modified xsi:type="dcterms:W3CDTF">2010-09-24T12:39:46Z</dcterms:modified>
</cp:coreProperties>
</file>